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9" r:id="rId4"/>
    <p:sldId id="271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70" r:id="rId14"/>
    <p:sldId id="268" r:id="rId15"/>
    <p:sldId id="272" r:id="rId16"/>
    <p:sldId id="276" r:id="rId17"/>
    <p:sldId id="278" r:id="rId18"/>
    <p:sldId id="277" r:id="rId19"/>
    <p:sldId id="275" r:id="rId20"/>
    <p:sldId id="273" r:id="rId21"/>
    <p:sldId id="279" r:id="rId22"/>
    <p:sldId id="280" r:id="rId23"/>
    <p:sldId id="274" r:id="rId24"/>
    <p:sldId id="281" r:id="rId25"/>
  </p:sldIdLst>
  <p:sldSz cx="9144000" cy="5143500" type="screen16x9"/>
  <p:notesSz cx="6858000" cy="9144000"/>
  <p:embeddedFontLst>
    <p:embeddedFont>
      <p:font typeface="NanumGothic ExtraBold" panose="020B0600000101010101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1E6"/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72" y="10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476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136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577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32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452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764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358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084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699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947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270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6389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675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798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02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64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00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13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299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905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54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프로젝트 </a:t>
            </a:r>
            <a:r>
              <a:rPr lang="en-US" altLang="ko-KR" sz="2500" b="1" dirty="0">
                <a:solidFill>
                  <a:srgbClr val="19264B"/>
                </a:solidFill>
              </a:rPr>
              <a:t>DA</a:t>
            </a:r>
            <a:r>
              <a:rPr lang="ko" sz="2500" b="1" dirty="0">
                <a:solidFill>
                  <a:srgbClr val="19264B"/>
                </a:solidFill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</a:rPr>
              <a:t>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11.28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조민서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시각화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인사이트 도출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60A73A4E-12AC-9608-AA8B-5115DBD23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00" y="921783"/>
            <a:ext cx="4307477" cy="2307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35245F-2366-98E7-1537-BF4CA6C71C72}"/>
              </a:ext>
            </a:extLst>
          </p:cNvPr>
          <p:cNvSpPr txBox="1"/>
          <p:nvPr/>
        </p:nvSpPr>
        <p:spPr>
          <a:xfrm>
            <a:off x="5999568" y="1143232"/>
            <a:ext cx="2568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9264B"/>
                </a:solidFill>
              </a:rPr>
              <a:t>- </a:t>
            </a:r>
            <a:r>
              <a:rPr lang="ko-KR" altLang="en-US" sz="1600" dirty="0">
                <a:solidFill>
                  <a:srgbClr val="19264B"/>
                </a:solidFill>
              </a:rPr>
              <a:t>수영장</a:t>
            </a:r>
            <a:r>
              <a:rPr lang="en-US" altLang="ko-KR" sz="1600" dirty="0">
                <a:solidFill>
                  <a:srgbClr val="19264B"/>
                </a:solidFill>
              </a:rPr>
              <a:t>: </a:t>
            </a:r>
            <a:r>
              <a:rPr lang="ko-KR" altLang="en-US" sz="1600" dirty="0">
                <a:solidFill>
                  <a:srgbClr val="19264B"/>
                </a:solidFill>
              </a:rPr>
              <a:t>파랑 </a:t>
            </a:r>
            <a:endParaRPr lang="en-US" altLang="ko-KR" sz="1600" dirty="0">
              <a:solidFill>
                <a:srgbClr val="19264B"/>
              </a:solidFill>
            </a:endParaRPr>
          </a:p>
          <a:p>
            <a:r>
              <a:rPr lang="en-US" altLang="ko-KR" sz="1600" dirty="0">
                <a:solidFill>
                  <a:srgbClr val="19264B"/>
                </a:solidFill>
              </a:rPr>
              <a:t>- </a:t>
            </a:r>
            <a:r>
              <a:rPr lang="ko-KR" altLang="en-US" sz="1600" dirty="0">
                <a:solidFill>
                  <a:srgbClr val="19264B"/>
                </a:solidFill>
              </a:rPr>
              <a:t>초등학교 </a:t>
            </a:r>
            <a:r>
              <a:rPr lang="en-US" altLang="ko-KR" sz="1600" dirty="0">
                <a:solidFill>
                  <a:srgbClr val="19264B"/>
                </a:solidFill>
              </a:rPr>
              <a:t>: </a:t>
            </a:r>
            <a:r>
              <a:rPr lang="ko-KR" altLang="en-US" sz="1600" dirty="0">
                <a:solidFill>
                  <a:srgbClr val="19264B"/>
                </a:solidFill>
              </a:rPr>
              <a:t>빨강</a:t>
            </a:r>
            <a:endParaRPr lang="en-US" altLang="ko-KR" sz="1600" dirty="0">
              <a:solidFill>
                <a:srgbClr val="19264B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01F727-D026-05EC-C01E-731E8863EA6C}"/>
              </a:ext>
            </a:extLst>
          </p:cNvPr>
          <p:cNvSpPr/>
          <p:nvPr/>
        </p:nvSpPr>
        <p:spPr>
          <a:xfrm>
            <a:off x="2557463" y="2043112"/>
            <a:ext cx="471487" cy="471487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38C8C5-B7E1-3FE7-AF94-3963B6CFE762}"/>
              </a:ext>
            </a:extLst>
          </p:cNvPr>
          <p:cNvSpPr/>
          <p:nvPr/>
        </p:nvSpPr>
        <p:spPr>
          <a:xfrm>
            <a:off x="2909888" y="2719387"/>
            <a:ext cx="471487" cy="471487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CAE0C40-E3A5-5698-CF7E-DFFA90FC9CD8}"/>
              </a:ext>
            </a:extLst>
          </p:cNvPr>
          <p:cNvSpPr/>
          <p:nvPr/>
        </p:nvSpPr>
        <p:spPr>
          <a:xfrm>
            <a:off x="4336256" y="2062161"/>
            <a:ext cx="471487" cy="471487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A1983B-D52B-315C-115A-1EEE3AC1730C}"/>
              </a:ext>
            </a:extLst>
          </p:cNvPr>
          <p:cNvSpPr/>
          <p:nvPr/>
        </p:nvSpPr>
        <p:spPr>
          <a:xfrm>
            <a:off x="3571875" y="1136577"/>
            <a:ext cx="471487" cy="471487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DDFFC3-74F5-D99D-6D44-815D5953EA8C}"/>
              </a:ext>
            </a:extLst>
          </p:cNvPr>
          <p:cNvSpPr/>
          <p:nvPr/>
        </p:nvSpPr>
        <p:spPr>
          <a:xfrm>
            <a:off x="3957930" y="1072217"/>
            <a:ext cx="471487" cy="471487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4C15C-68D1-ACB0-C551-E4FA39D7F7CB}"/>
              </a:ext>
            </a:extLst>
          </p:cNvPr>
          <p:cNvSpPr txBox="1"/>
          <p:nvPr/>
        </p:nvSpPr>
        <p:spPr>
          <a:xfrm>
            <a:off x="1587900" y="3436503"/>
            <a:ext cx="6979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9264B"/>
                </a:solidFill>
              </a:rPr>
              <a:t>시각화 이유 </a:t>
            </a:r>
            <a:r>
              <a:rPr lang="en-US" altLang="ko-KR" dirty="0">
                <a:solidFill>
                  <a:srgbClr val="19264B"/>
                </a:solidFill>
              </a:rPr>
              <a:t>: </a:t>
            </a:r>
            <a:r>
              <a:rPr lang="ko-KR" altLang="en-US" dirty="0">
                <a:solidFill>
                  <a:srgbClr val="19264B"/>
                </a:solidFill>
              </a:rPr>
              <a:t>초등학교가 밀집되어 있는 구간 중 수영장 적은 지역 확인</a:t>
            </a:r>
            <a:endParaRPr lang="en-US" altLang="ko-KR" dirty="0">
              <a:solidFill>
                <a:srgbClr val="19264B"/>
              </a:solidFill>
            </a:endParaRPr>
          </a:p>
          <a:p>
            <a:endParaRPr lang="en-US" altLang="ko-KR" dirty="0">
              <a:solidFill>
                <a:srgbClr val="19264B"/>
              </a:solidFill>
            </a:endParaRPr>
          </a:p>
          <a:p>
            <a:r>
              <a:rPr lang="en-US" altLang="ko-KR" dirty="0">
                <a:solidFill>
                  <a:srgbClr val="19264B"/>
                </a:solidFill>
              </a:rPr>
              <a:t>=&gt; 5</a:t>
            </a:r>
            <a:r>
              <a:rPr lang="ko-KR" altLang="en-US" dirty="0">
                <a:solidFill>
                  <a:srgbClr val="19264B"/>
                </a:solidFill>
              </a:rPr>
              <a:t>개의 서울 초등학교 생존 수영 활성화를 위한 수영장 입지 후보지 선정 </a:t>
            </a:r>
            <a:endParaRPr lang="en-US" altLang="ko-KR" dirty="0">
              <a:solidFill>
                <a:srgbClr val="1926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42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시각화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입지 후보지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 선정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60A73A4E-12AC-9608-AA8B-5115DBD23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243" y="845454"/>
            <a:ext cx="2804820" cy="1502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4C15C-68D1-ACB0-C551-E4FA39D7F7CB}"/>
              </a:ext>
            </a:extLst>
          </p:cNvPr>
          <p:cNvSpPr txBox="1"/>
          <p:nvPr/>
        </p:nvSpPr>
        <p:spPr>
          <a:xfrm>
            <a:off x="4383075" y="953342"/>
            <a:ext cx="4473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9264B"/>
                </a:solidFill>
              </a:rPr>
              <a:t>시각화 이유 </a:t>
            </a:r>
            <a:r>
              <a:rPr lang="en-US" altLang="ko-KR" dirty="0">
                <a:solidFill>
                  <a:srgbClr val="19264B"/>
                </a:solidFill>
              </a:rPr>
              <a:t>: </a:t>
            </a:r>
            <a:r>
              <a:rPr lang="ko-KR" altLang="en-US" dirty="0">
                <a:solidFill>
                  <a:srgbClr val="19264B"/>
                </a:solidFill>
              </a:rPr>
              <a:t>초등학교가 밀집되어 있는 구간 중 수영장 적은 지역 확인</a:t>
            </a:r>
            <a:endParaRPr lang="en-US" altLang="ko-KR" dirty="0">
              <a:solidFill>
                <a:srgbClr val="19264B"/>
              </a:solidFill>
            </a:endParaRPr>
          </a:p>
          <a:p>
            <a:endParaRPr lang="en-US" altLang="ko-KR" dirty="0">
              <a:solidFill>
                <a:srgbClr val="19264B"/>
              </a:solidFill>
            </a:endParaRPr>
          </a:p>
          <a:p>
            <a:r>
              <a:rPr lang="en-US" altLang="ko-KR" dirty="0">
                <a:solidFill>
                  <a:srgbClr val="19264B"/>
                </a:solidFill>
              </a:rPr>
              <a:t>=&gt; 5</a:t>
            </a:r>
            <a:r>
              <a:rPr lang="ko-KR" altLang="en-US" dirty="0">
                <a:solidFill>
                  <a:srgbClr val="19264B"/>
                </a:solidFill>
              </a:rPr>
              <a:t>개의 서울 초등학교 생존 수영 활성화를 위한 수영장 입지 후보지 선정 </a:t>
            </a:r>
            <a:endParaRPr lang="en-US" altLang="ko-KR" dirty="0">
              <a:solidFill>
                <a:srgbClr val="19264B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BC0CECC-F6C1-8012-6936-3AE7D0E0C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285664"/>
              </p:ext>
            </p:extLst>
          </p:nvPr>
        </p:nvGraphicFramePr>
        <p:xfrm>
          <a:off x="1540629" y="2455672"/>
          <a:ext cx="6831845" cy="1734486"/>
        </p:xfrm>
        <a:graphic>
          <a:graphicData uri="http://schemas.openxmlformats.org/drawingml/2006/table">
            <a:tbl>
              <a:tblPr firstRow="1" firstCol="1" bandRow="1"/>
              <a:tblGrid>
                <a:gridCol w="2359624">
                  <a:extLst>
                    <a:ext uri="{9D8B030D-6E8A-4147-A177-3AD203B41FA5}">
                      <a16:colId xmlns:a16="http://schemas.microsoft.com/office/drawing/2014/main" val="3672962952"/>
                    </a:ext>
                  </a:extLst>
                </a:gridCol>
                <a:gridCol w="4472221">
                  <a:extLst>
                    <a:ext uri="{9D8B030D-6E8A-4147-A177-3AD203B41FA5}">
                      <a16:colId xmlns:a16="http://schemas.microsoft.com/office/drawing/2014/main" val="464101562"/>
                    </a:ext>
                  </a:extLst>
                </a:gridCol>
              </a:tblGrid>
              <a:tr h="289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지역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초등학교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21924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강동구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서울길동초등학교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896317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금천구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서울백산초등학교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347404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강서구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서울화일초등학교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584563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노원구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서울온곡초등학교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508657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도봉구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서울창경초등학교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5898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B4FAA0-1111-24B8-5446-61BB4B9E2977}"/>
              </a:ext>
            </a:extLst>
          </p:cNvPr>
          <p:cNvSpPr txBox="1"/>
          <p:nvPr/>
        </p:nvSpPr>
        <p:spPr>
          <a:xfrm>
            <a:off x="1444175" y="4313405"/>
            <a:ext cx="71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9264B"/>
                </a:solidFill>
              </a:rPr>
              <a:t>서울 길동초등학교</a:t>
            </a:r>
            <a:r>
              <a:rPr lang="en-US" altLang="ko-KR" dirty="0">
                <a:solidFill>
                  <a:srgbClr val="19264B"/>
                </a:solidFill>
              </a:rPr>
              <a:t>, </a:t>
            </a:r>
            <a:r>
              <a:rPr lang="ko-KR" altLang="en-US" dirty="0">
                <a:solidFill>
                  <a:srgbClr val="19264B"/>
                </a:solidFill>
              </a:rPr>
              <a:t>서울 </a:t>
            </a:r>
            <a:r>
              <a:rPr lang="ko-KR" altLang="en-US" dirty="0" err="1">
                <a:solidFill>
                  <a:srgbClr val="19264B"/>
                </a:solidFill>
              </a:rPr>
              <a:t>백산초등학교</a:t>
            </a:r>
            <a:r>
              <a:rPr lang="en-US" altLang="ko-KR" dirty="0">
                <a:solidFill>
                  <a:srgbClr val="19264B"/>
                </a:solidFill>
              </a:rPr>
              <a:t>, </a:t>
            </a:r>
            <a:r>
              <a:rPr lang="ko-KR" altLang="en-US" dirty="0">
                <a:solidFill>
                  <a:srgbClr val="19264B"/>
                </a:solidFill>
              </a:rPr>
              <a:t>서울 화일초등학교</a:t>
            </a:r>
            <a:r>
              <a:rPr lang="en-US" altLang="ko-KR" dirty="0">
                <a:solidFill>
                  <a:srgbClr val="19264B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19264B"/>
                </a:solidFill>
              </a:rPr>
              <a:t>서울 </a:t>
            </a:r>
            <a:r>
              <a:rPr lang="ko-KR" altLang="en-US" dirty="0" err="1">
                <a:solidFill>
                  <a:srgbClr val="19264B"/>
                </a:solidFill>
              </a:rPr>
              <a:t>온곡초등학교</a:t>
            </a:r>
            <a:r>
              <a:rPr lang="en-US" altLang="ko-KR" dirty="0">
                <a:solidFill>
                  <a:srgbClr val="19264B"/>
                </a:solidFill>
              </a:rPr>
              <a:t>, </a:t>
            </a:r>
            <a:r>
              <a:rPr lang="ko-KR" altLang="en-US" dirty="0">
                <a:solidFill>
                  <a:srgbClr val="19264B"/>
                </a:solidFill>
              </a:rPr>
              <a:t>서울 창경초등학교</a:t>
            </a:r>
            <a:endParaRPr lang="en-US" altLang="ko-KR" dirty="0">
              <a:solidFill>
                <a:srgbClr val="1926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97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입지 선정 기준 및 지표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4C15C-68D1-ACB0-C551-E4FA39D7F7CB}"/>
              </a:ext>
            </a:extLst>
          </p:cNvPr>
          <p:cNvSpPr txBox="1"/>
          <p:nvPr/>
        </p:nvSpPr>
        <p:spPr>
          <a:xfrm>
            <a:off x="1766570" y="2694746"/>
            <a:ext cx="2548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[</a:t>
            </a:r>
            <a:r>
              <a:rPr lang="ko-KR" altLang="en-US" b="1" dirty="0">
                <a:solidFill>
                  <a:srgbClr val="19264B"/>
                </a:solidFill>
              </a:rPr>
              <a:t> 입지 선정 시 고려할 지표</a:t>
            </a:r>
            <a:r>
              <a:rPr lang="en-US" altLang="ko-KR" b="1" dirty="0">
                <a:solidFill>
                  <a:srgbClr val="19264B"/>
                </a:solidFill>
              </a:rPr>
              <a:t>]</a:t>
            </a:r>
          </a:p>
        </p:txBody>
      </p:sp>
      <p:pic>
        <p:nvPicPr>
          <p:cNvPr id="4" name="그림 3" descr="텍스트, 폰트, 일렉트릭 블루, 스크린샷이(가) 표시된 사진&#10;&#10;자동 생성된 설명">
            <a:extLst>
              <a:ext uri="{FF2B5EF4-FFF2-40B4-BE49-F238E27FC236}">
                <a16:creationId xmlns:a16="http://schemas.microsoft.com/office/drawing/2014/main" id="{B146DD32-DD6F-F041-A4A0-13AE7F61A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850" y="1440871"/>
            <a:ext cx="7322640" cy="111125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4D624D-767D-07CD-16B7-34DC687F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586510"/>
              </p:ext>
            </p:extLst>
          </p:nvPr>
        </p:nvGraphicFramePr>
        <p:xfrm>
          <a:off x="1897697" y="3194424"/>
          <a:ext cx="6874828" cy="1651995"/>
        </p:xfrm>
        <a:graphic>
          <a:graphicData uri="http://schemas.openxmlformats.org/drawingml/2006/table">
            <a:tbl>
              <a:tblPr firstRow="1" firstCol="1" bandRow="1"/>
              <a:tblGrid>
                <a:gridCol w="6874828">
                  <a:extLst>
                    <a:ext uri="{9D8B030D-6E8A-4147-A177-3AD203B41FA5}">
                      <a16:colId xmlns:a16="http://schemas.microsoft.com/office/drawing/2014/main" val="3865788863"/>
                    </a:ext>
                  </a:extLst>
                </a:gridCol>
              </a:tblGrid>
              <a:tr h="330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후보를 기준으로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2km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이내에 위치하는 초등학교 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316405"/>
                  </a:ext>
                </a:extLst>
              </a:tr>
              <a:tr h="330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후보를 기준으로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2km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이내에 위치하는 수영장 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374994"/>
                  </a:ext>
                </a:extLst>
              </a:tr>
              <a:tr h="330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후보를 기준으로 가장 가까운 응급실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안전센터 거리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992638"/>
                  </a:ext>
                </a:extLst>
              </a:tr>
              <a:tr h="330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후보의 접근성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87035"/>
                  </a:ext>
                </a:extLst>
              </a:tr>
              <a:tr h="330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 지역의 치안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68181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5DEF39E-DF3C-86FE-F3D1-342B1E60C47A}"/>
              </a:ext>
            </a:extLst>
          </p:cNvPr>
          <p:cNvSpPr txBox="1"/>
          <p:nvPr/>
        </p:nvSpPr>
        <p:spPr>
          <a:xfrm>
            <a:off x="1766569" y="1123078"/>
            <a:ext cx="2548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[</a:t>
            </a:r>
            <a:r>
              <a:rPr lang="ko-KR" altLang="en-US" b="1" dirty="0">
                <a:solidFill>
                  <a:srgbClr val="19264B"/>
                </a:solidFill>
              </a:rPr>
              <a:t> 입지 선정 프로세스</a:t>
            </a:r>
            <a:r>
              <a:rPr lang="en-US" altLang="ko-KR" b="1" dirty="0">
                <a:solidFill>
                  <a:srgbClr val="19264B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868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입지 선정 기준 및 지표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4C15C-68D1-ACB0-C551-E4FA39D7F7CB}"/>
              </a:ext>
            </a:extLst>
          </p:cNvPr>
          <p:cNvSpPr txBox="1"/>
          <p:nvPr/>
        </p:nvSpPr>
        <p:spPr>
          <a:xfrm>
            <a:off x="1509395" y="901661"/>
            <a:ext cx="2548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[</a:t>
            </a:r>
            <a:r>
              <a:rPr lang="ko-KR" altLang="en-US" b="1" dirty="0">
                <a:solidFill>
                  <a:srgbClr val="19264B"/>
                </a:solidFill>
              </a:rPr>
              <a:t> 입지 선정 시 고려할 지표</a:t>
            </a:r>
            <a:r>
              <a:rPr lang="en-US" altLang="ko-KR" b="1" dirty="0">
                <a:solidFill>
                  <a:srgbClr val="19264B"/>
                </a:solidFill>
              </a:rPr>
              <a:t>]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4D624D-767D-07CD-16B7-34DC687F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612649"/>
              </p:ext>
            </p:extLst>
          </p:nvPr>
        </p:nvGraphicFramePr>
        <p:xfrm>
          <a:off x="1630997" y="1316964"/>
          <a:ext cx="6874828" cy="1651995"/>
        </p:xfrm>
        <a:graphic>
          <a:graphicData uri="http://schemas.openxmlformats.org/drawingml/2006/table">
            <a:tbl>
              <a:tblPr firstRow="1" firstCol="1" bandRow="1"/>
              <a:tblGrid>
                <a:gridCol w="6874828">
                  <a:extLst>
                    <a:ext uri="{9D8B030D-6E8A-4147-A177-3AD203B41FA5}">
                      <a16:colId xmlns:a16="http://schemas.microsoft.com/office/drawing/2014/main" val="3865788863"/>
                    </a:ext>
                  </a:extLst>
                </a:gridCol>
              </a:tblGrid>
              <a:tr h="330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후보를 기준으로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2km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이내에 위치하는 초등학교 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316405"/>
                  </a:ext>
                </a:extLst>
              </a:tr>
              <a:tr h="330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후보를 기준으로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2km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이내에 위치하는 수영장 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374994"/>
                  </a:ext>
                </a:extLst>
              </a:tr>
              <a:tr h="330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후보를 기준으로 가장 가까운 응급실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안전센터 거리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992638"/>
                  </a:ext>
                </a:extLst>
              </a:tr>
              <a:tr h="330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후보의 접근성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87035"/>
                  </a:ext>
                </a:extLst>
              </a:tr>
              <a:tr h="330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 지역의 치안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68181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196BF9-34D3-B917-FD6E-E323DBF07CEF}"/>
              </a:ext>
            </a:extLst>
          </p:cNvPr>
          <p:cNvSpPr txBox="1"/>
          <p:nvPr/>
        </p:nvSpPr>
        <p:spPr>
          <a:xfrm>
            <a:off x="1509395" y="3076485"/>
            <a:ext cx="3519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[</a:t>
            </a:r>
            <a:r>
              <a:rPr lang="ko-KR" altLang="en-US" b="1" dirty="0">
                <a:solidFill>
                  <a:srgbClr val="19264B"/>
                </a:solidFill>
              </a:rPr>
              <a:t> 입지 선정 시  추가적으로 고려할 지표</a:t>
            </a:r>
            <a:r>
              <a:rPr lang="en-US" altLang="ko-KR" b="1" dirty="0">
                <a:solidFill>
                  <a:srgbClr val="19264B"/>
                </a:solidFill>
              </a:rPr>
              <a:t>]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A5362-0CA2-6075-D83B-0A341CFB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989372"/>
              </p:ext>
            </p:extLst>
          </p:nvPr>
        </p:nvGraphicFramePr>
        <p:xfrm>
          <a:off x="1670208" y="3527198"/>
          <a:ext cx="6796405" cy="625702"/>
        </p:xfrm>
        <a:graphic>
          <a:graphicData uri="http://schemas.openxmlformats.org/drawingml/2006/table">
            <a:tbl>
              <a:tblPr firstRow="1" firstCol="1" bandRow="1"/>
              <a:tblGrid>
                <a:gridCol w="6796405">
                  <a:extLst>
                    <a:ext uri="{9D8B030D-6E8A-4147-A177-3AD203B41FA5}">
                      <a16:colId xmlns:a16="http://schemas.microsoft.com/office/drawing/2014/main" val="3124006417"/>
                    </a:ext>
                  </a:extLst>
                </a:gridCol>
              </a:tblGrid>
              <a:tr h="3128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 지역의 수영 동호회 회원 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71518"/>
                  </a:ext>
                </a:extLst>
              </a:tr>
              <a:tr h="3128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 지역의 인구 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44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C6A789-4ECB-87F5-BD5E-1A9FB11EEB36}"/>
              </a:ext>
            </a:extLst>
          </p:cNvPr>
          <p:cNvSpPr txBox="1"/>
          <p:nvPr/>
        </p:nvSpPr>
        <p:spPr>
          <a:xfrm>
            <a:off x="1630997" y="4241839"/>
            <a:ext cx="6977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9264B"/>
                </a:solidFill>
                <a:effectLst/>
                <a:latin typeface="+mj-lt"/>
                <a:cs typeface="Times New Roman" panose="02020603050405020304" pitchFamily="18" charset="0"/>
              </a:rPr>
              <a:t>‘</a:t>
            </a:r>
            <a:r>
              <a:rPr lang="ko-KR" altLang="ko-KR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초등학교 생존수영</a:t>
            </a:r>
            <a:r>
              <a:rPr lang="en-US" altLang="ko-KR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을 목적으로 하는 입지 선정이지만</a:t>
            </a:r>
            <a:r>
              <a:rPr lang="en-US" altLang="ko-KR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r>
              <a:rPr lang="ko-KR" altLang="ko-KR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평일 오전을 제외한 시간대에는 </a:t>
            </a:r>
            <a:r>
              <a:rPr lang="ko-KR" altLang="ko-KR" b="1" u="sng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주민들이 사용할 수 있으므로 </a:t>
            </a:r>
            <a:r>
              <a:rPr lang="ko-KR" altLang="ko-KR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관련 내용도 일부 고려</a:t>
            </a:r>
            <a:endParaRPr lang="en-US" altLang="ko-KR" b="1" dirty="0">
              <a:solidFill>
                <a:srgbClr val="1926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452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결과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초등학교 및 수영장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4C15C-68D1-ACB0-C551-E4FA39D7F7CB}"/>
              </a:ext>
            </a:extLst>
          </p:cNvPr>
          <p:cNvSpPr txBox="1"/>
          <p:nvPr/>
        </p:nvSpPr>
        <p:spPr>
          <a:xfrm>
            <a:off x="4801394" y="3492372"/>
            <a:ext cx="4254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9264B"/>
                </a:solidFill>
              </a:rPr>
              <a:t>입지 후보 근처 초등학교 수 </a:t>
            </a:r>
            <a:r>
              <a:rPr lang="en-US" altLang="ko-KR" dirty="0">
                <a:solidFill>
                  <a:srgbClr val="19264B"/>
                </a:solidFill>
              </a:rPr>
              <a:t>:</a:t>
            </a:r>
            <a:r>
              <a:rPr lang="ko-KR" altLang="en-US" dirty="0">
                <a:solidFill>
                  <a:srgbClr val="19264B"/>
                </a:solidFill>
              </a:rPr>
              <a:t> 해당 수영장의 수요</a:t>
            </a:r>
            <a:endParaRPr lang="en-US" altLang="ko-KR" dirty="0">
              <a:solidFill>
                <a:srgbClr val="19264B"/>
              </a:solidFill>
            </a:endParaRPr>
          </a:p>
          <a:p>
            <a:r>
              <a:rPr lang="ko-KR" altLang="en-US" dirty="0">
                <a:solidFill>
                  <a:srgbClr val="19264B"/>
                </a:solidFill>
              </a:rPr>
              <a:t> </a:t>
            </a:r>
            <a:endParaRPr lang="en-US" altLang="ko-KR" dirty="0">
              <a:solidFill>
                <a:srgbClr val="19264B"/>
              </a:solidFill>
            </a:endParaRPr>
          </a:p>
          <a:p>
            <a:r>
              <a:rPr lang="en-US" altLang="ko-KR" dirty="0">
                <a:solidFill>
                  <a:srgbClr val="19264B"/>
                </a:solidFill>
              </a:rPr>
              <a:t>=&gt; </a:t>
            </a:r>
            <a:r>
              <a:rPr lang="ko-KR" altLang="en-US" dirty="0">
                <a:solidFill>
                  <a:srgbClr val="19264B"/>
                </a:solidFill>
              </a:rPr>
              <a:t>입지 후보 인근 </a:t>
            </a:r>
            <a:r>
              <a:rPr lang="en-US" altLang="ko-KR" dirty="0">
                <a:solidFill>
                  <a:srgbClr val="19264B"/>
                </a:solidFill>
              </a:rPr>
              <a:t>2KM </a:t>
            </a:r>
            <a:r>
              <a:rPr lang="ko-KR" altLang="en-US" dirty="0">
                <a:solidFill>
                  <a:srgbClr val="19264B"/>
                </a:solidFill>
              </a:rPr>
              <a:t>이내 초등학교 수 파악 </a:t>
            </a:r>
            <a:endParaRPr lang="en-US" altLang="ko-KR" dirty="0">
              <a:solidFill>
                <a:srgbClr val="19264B"/>
              </a:solidFill>
            </a:endParaRPr>
          </a:p>
        </p:txBody>
      </p:sp>
      <p:pic>
        <p:nvPicPr>
          <p:cNvPr id="2" name="그림 1" descr="지도이(가) 표시된 사진&#10;&#10;자동 생성된 설명">
            <a:extLst>
              <a:ext uri="{FF2B5EF4-FFF2-40B4-BE49-F238E27FC236}">
                <a16:creationId xmlns:a16="http://schemas.microsoft.com/office/drawing/2014/main" id="{05628FDD-E8CE-E1AE-25EB-D998DF03D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900" y="1578879"/>
            <a:ext cx="3110770" cy="25529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FF52135-92E3-695E-BF1A-202BACD7F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022637"/>
              </p:ext>
            </p:extLst>
          </p:nvPr>
        </p:nvGraphicFramePr>
        <p:xfrm>
          <a:off x="4868069" y="1578879"/>
          <a:ext cx="3690207" cy="1672974"/>
        </p:xfrm>
        <a:graphic>
          <a:graphicData uri="http://schemas.openxmlformats.org/drawingml/2006/table">
            <a:tbl>
              <a:tblPr firstRow="1" firstCol="1" bandRow="1"/>
              <a:tblGrid>
                <a:gridCol w="2369834">
                  <a:extLst>
                    <a:ext uri="{9D8B030D-6E8A-4147-A177-3AD203B41FA5}">
                      <a16:colId xmlns:a16="http://schemas.microsoft.com/office/drawing/2014/main" val="2448634312"/>
                    </a:ext>
                  </a:extLst>
                </a:gridCol>
                <a:gridCol w="1320373">
                  <a:extLst>
                    <a:ext uri="{9D8B030D-6E8A-4147-A177-3AD203B41FA5}">
                      <a16:colId xmlns:a16="http://schemas.microsoft.com/office/drawing/2014/main" val="15490279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100" dirty="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</a:t>
                      </a:r>
                      <a:endParaRPr lang="ko-KR" sz="1400" kern="100" dirty="0">
                        <a:solidFill>
                          <a:srgbClr val="19264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100" dirty="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초등학교 개수</a:t>
                      </a:r>
                      <a:endParaRPr lang="ko-KR" sz="1400" kern="100" dirty="0">
                        <a:solidFill>
                          <a:srgbClr val="19264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465037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강동구 </a:t>
                      </a:r>
                      <a:r>
                        <a:rPr lang="ko-KR" sz="1400" kern="100" dirty="0" err="1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서울길동초등학교</a:t>
                      </a:r>
                      <a:endParaRPr lang="ko-KR" sz="1400" kern="100" dirty="0">
                        <a:solidFill>
                          <a:srgbClr val="19264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400" kern="100">
                        <a:solidFill>
                          <a:srgbClr val="19264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65117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금천구 </a:t>
                      </a:r>
                      <a:r>
                        <a:rPr lang="ko-KR" sz="1400" kern="100" dirty="0" err="1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서울백산초등학교</a:t>
                      </a:r>
                      <a:endParaRPr lang="ko-KR" sz="1400" kern="100" dirty="0">
                        <a:solidFill>
                          <a:srgbClr val="19264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sz="1400" kern="100">
                        <a:solidFill>
                          <a:srgbClr val="19264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999841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강서구 </a:t>
                      </a:r>
                      <a:r>
                        <a:rPr lang="ko-KR" sz="1400" kern="100" dirty="0" err="1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서울화일초등학교</a:t>
                      </a:r>
                      <a:endParaRPr lang="ko-KR" sz="1400" kern="100" dirty="0">
                        <a:solidFill>
                          <a:srgbClr val="19264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</a:t>
                      </a:r>
                      <a:endParaRPr lang="ko-KR" sz="1400" kern="100">
                        <a:solidFill>
                          <a:srgbClr val="19264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676253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노원구 서울온곡초등학교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400" kern="100" dirty="0">
                        <a:solidFill>
                          <a:srgbClr val="19264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37699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도봉구 </a:t>
                      </a:r>
                      <a:r>
                        <a:rPr lang="ko-KR" sz="1400" kern="100" dirty="0" err="1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서울창경초등학교</a:t>
                      </a:r>
                      <a:endParaRPr lang="ko-KR" sz="1400" kern="100" dirty="0">
                        <a:solidFill>
                          <a:srgbClr val="19264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19264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400" kern="100" dirty="0">
                        <a:solidFill>
                          <a:srgbClr val="19264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7699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803B7A-730E-F029-F75D-C377E07C0EB3}"/>
              </a:ext>
            </a:extLst>
          </p:cNvPr>
          <p:cNvSpPr txBox="1"/>
          <p:nvPr/>
        </p:nvSpPr>
        <p:spPr>
          <a:xfrm>
            <a:off x="1485510" y="1011672"/>
            <a:ext cx="425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1) </a:t>
            </a:r>
            <a:r>
              <a:rPr lang="ko-KR" altLang="en-US" b="1" dirty="0">
                <a:solidFill>
                  <a:srgbClr val="19264B"/>
                </a:solidFill>
              </a:rPr>
              <a:t>입지 후보 </a:t>
            </a:r>
            <a:r>
              <a:rPr lang="en-US" altLang="ko-KR" b="1" dirty="0">
                <a:solidFill>
                  <a:srgbClr val="19264B"/>
                </a:solidFill>
              </a:rPr>
              <a:t>2KM </a:t>
            </a:r>
            <a:r>
              <a:rPr lang="ko-KR" altLang="en-US" b="1" dirty="0">
                <a:solidFill>
                  <a:srgbClr val="19264B"/>
                </a:solidFill>
              </a:rPr>
              <a:t>이내 초등학교 수 파악</a:t>
            </a:r>
            <a:endParaRPr lang="en-US" altLang="ko-KR" dirty="0">
              <a:solidFill>
                <a:srgbClr val="1926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8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결과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초등학교 및 수영장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4C15C-68D1-ACB0-C551-E4FA39D7F7CB}"/>
              </a:ext>
            </a:extLst>
          </p:cNvPr>
          <p:cNvSpPr txBox="1"/>
          <p:nvPr/>
        </p:nvSpPr>
        <p:spPr>
          <a:xfrm>
            <a:off x="1408974" y="3847058"/>
            <a:ext cx="7430225" cy="10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9264B"/>
                </a:solidFill>
              </a:rPr>
              <a:t>입지 후보 근처 수영장 수만큼 수요자 분산 </a:t>
            </a:r>
            <a:endParaRPr lang="en-US" altLang="ko-KR" dirty="0">
              <a:solidFill>
                <a:srgbClr val="19264B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19264B"/>
                </a:solidFill>
              </a:rPr>
              <a:t>=&gt; </a:t>
            </a:r>
            <a:r>
              <a:rPr lang="ko-KR" altLang="en-US" dirty="0">
                <a:solidFill>
                  <a:srgbClr val="19264B"/>
                </a:solidFill>
              </a:rPr>
              <a:t>입지 후보 인근 </a:t>
            </a:r>
            <a:r>
              <a:rPr lang="en-US" altLang="ko-KR" dirty="0">
                <a:solidFill>
                  <a:srgbClr val="19264B"/>
                </a:solidFill>
              </a:rPr>
              <a:t>2KM </a:t>
            </a:r>
            <a:r>
              <a:rPr lang="ko-KR" altLang="en-US" dirty="0">
                <a:solidFill>
                  <a:srgbClr val="19264B"/>
                </a:solidFill>
              </a:rPr>
              <a:t>이내 수영장 파악 </a:t>
            </a:r>
            <a:endParaRPr lang="en-US" altLang="ko-KR" dirty="0">
              <a:solidFill>
                <a:srgbClr val="19264B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19264B"/>
                </a:solidFill>
              </a:rPr>
              <a:t>- </a:t>
            </a:r>
            <a:r>
              <a:rPr lang="ko-KR" altLang="en-US" dirty="0">
                <a:solidFill>
                  <a:srgbClr val="19264B"/>
                </a:solidFill>
              </a:rPr>
              <a:t>민간</a:t>
            </a:r>
            <a:r>
              <a:rPr lang="en-US" altLang="ko-KR" dirty="0">
                <a:solidFill>
                  <a:srgbClr val="19264B"/>
                </a:solidFill>
              </a:rPr>
              <a:t>, </a:t>
            </a:r>
            <a:r>
              <a:rPr lang="ko-KR" altLang="en-US" dirty="0">
                <a:solidFill>
                  <a:srgbClr val="19264B"/>
                </a:solidFill>
              </a:rPr>
              <a:t>공공</a:t>
            </a:r>
            <a:r>
              <a:rPr lang="en-US" altLang="ko-KR" dirty="0">
                <a:solidFill>
                  <a:srgbClr val="19264B"/>
                </a:solidFill>
              </a:rPr>
              <a:t>, </a:t>
            </a:r>
            <a:r>
              <a:rPr lang="ko-KR" altLang="en-US" dirty="0">
                <a:solidFill>
                  <a:srgbClr val="19264B"/>
                </a:solidFill>
              </a:rPr>
              <a:t>학교를 나누어 추후 최종 수치 계산에 있어 가중치 다르게 둠</a:t>
            </a:r>
            <a:r>
              <a:rPr lang="en-US" altLang="ko-KR" dirty="0">
                <a:solidFill>
                  <a:srgbClr val="19264B"/>
                </a:solidFill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03B7A-730E-F029-F75D-C377E07C0EB3}"/>
              </a:ext>
            </a:extLst>
          </p:cNvPr>
          <p:cNvSpPr txBox="1"/>
          <p:nvPr/>
        </p:nvSpPr>
        <p:spPr>
          <a:xfrm>
            <a:off x="1408975" y="1004897"/>
            <a:ext cx="425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2) </a:t>
            </a:r>
            <a:r>
              <a:rPr lang="ko-KR" altLang="en-US" b="1" dirty="0">
                <a:solidFill>
                  <a:srgbClr val="19264B"/>
                </a:solidFill>
              </a:rPr>
              <a:t>입지 후보 </a:t>
            </a:r>
            <a:r>
              <a:rPr lang="en-US" altLang="ko-KR" b="1" dirty="0">
                <a:solidFill>
                  <a:srgbClr val="19264B"/>
                </a:solidFill>
              </a:rPr>
              <a:t>2KM</a:t>
            </a:r>
            <a:r>
              <a:rPr lang="ko-KR" altLang="en-US" b="1" dirty="0">
                <a:solidFill>
                  <a:srgbClr val="19264B"/>
                </a:solidFill>
              </a:rPr>
              <a:t> 이내 수영장 수 파악</a:t>
            </a:r>
            <a:endParaRPr lang="en-US" altLang="ko-KR" dirty="0">
              <a:solidFill>
                <a:srgbClr val="19264B"/>
              </a:solidFill>
            </a:endParaRPr>
          </a:p>
        </p:txBody>
      </p:sp>
      <p:pic>
        <p:nvPicPr>
          <p:cNvPr id="3" name="그림 2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0A8DEC1D-6FB4-3D29-59AD-0C7E000FC0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117" y="1561937"/>
            <a:ext cx="3181998" cy="21002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F63D44-66CC-CE20-B9C1-C7CD76D9D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363044"/>
              </p:ext>
            </p:extLst>
          </p:nvPr>
        </p:nvGraphicFramePr>
        <p:xfrm>
          <a:off x="4762183" y="1624995"/>
          <a:ext cx="4208942" cy="1974145"/>
        </p:xfrm>
        <a:graphic>
          <a:graphicData uri="http://schemas.openxmlformats.org/drawingml/2006/table">
            <a:tbl>
              <a:tblPr firstRow="1" firstCol="1" bandRow="1"/>
              <a:tblGrid>
                <a:gridCol w="2176257">
                  <a:extLst>
                    <a:ext uri="{9D8B030D-6E8A-4147-A177-3AD203B41FA5}">
                      <a16:colId xmlns:a16="http://schemas.microsoft.com/office/drawing/2014/main" val="315890710"/>
                    </a:ext>
                  </a:extLst>
                </a:gridCol>
                <a:gridCol w="716403">
                  <a:extLst>
                    <a:ext uri="{9D8B030D-6E8A-4147-A177-3AD203B41FA5}">
                      <a16:colId xmlns:a16="http://schemas.microsoft.com/office/drawing/2014/main" val="2280974832"/>
                    </a:ext>
                  </a:extLst>
                </a:gridCol>
                <a:gridCol w="658605">
                  <a:extLst>
                    <a:ext uri="{9D8B030D-6E8A-4147-A177-3AD203B41FA5}">
                      <a16:colId xmlns:a16="http://schemas.microsoft.com/office/drawing/2014/main" val="2579092995"/>
                    </a:ext>
                  </a:extLst>
                </a:gridCol>
                <a:gridCol w="657677">
                  <a:extLst>
                    <a:ext uri="{9D8B030D-6E8A-4147-A177-3AD203B41FA5}">
                      <a16:colId xmlns:a16="http://schemas.microsoft.com/office/drawing/2014/main" val="1977400351"/>
                    </a:ext>
                  </a:extLst>
                </a:gridCol>
              </a:tblGrid>
              <a:tr h="503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공공 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파랑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민간 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빨강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학교</a:t>
                      </a:r>
                      <a:endParaRPr lang="en-US" alt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갈색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407485"/>
                  </a:ext>
                </a:extLst>
              </a:tr>
              <a:tr h="2961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강동구 </a:t>
                      </a:r>
                      <a:r>
                        <a:rPr lang="ko-KR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서울길동초등학교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999415"/>
                  </a:ext>
                </a:extLst>
              </a:tr>
              <a:tr h="2844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금천구 </a:t>
                      </a:r>
                      <a:r>
                        <a:rPr lang="ko-KR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서울백산초등학교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706658"/>
                  </a:ext>
                </a:extLst>
              </a:tr>
              <a:tr h="2961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강서구 서울화일초등학교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040437"/>
                  </a:ext>
                </a:extLst>
              </a:tr>
              <a:tr h="2844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노원구 서울온곡초등학교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855337"/>
                  </a:ext>
                </a:extLst>
              </a:tr>
              <a:tr h="2844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도봉구 </a:t>
                      </a:r>
                      <a:r>
                        <a:rPr lang="ko-KR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서울창경초등학교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440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7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결과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응급실 및 안전센터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4C15C-68D1-ACB0-C551-E4FA39D7F7CB}"/>
              </a:ext>
            </a:extLst>
          </p:cNvPr>
          <p:cNvSpPr txBox="1"/>
          <p:nvPr/>
        </p:nvSpPr>
        <p:spPr>
          <a:xfrm>
            <a:off x="5802630" y="1864299"/>
            <a:ext cx="3188283" cy="86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입지 후보 기준 가장 가까운 응급실과 안전센터 분포 데이</a:t>
            </a:r>
            <a:r>
              <a:rPr lang="ko-KR" altLang="en-US" b="1" kern="100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터 확인 </a:t>
            </a:r>
            <a:endParaRPr lang="en-US" altLang="ko-KR" b="1" kern="100" dirty="0">
              <a:solidFill>
                <a:srgbClr val="19264B"/>
              </a:solidFill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=&gt; </a:t>
            </a:r>
            <a:r>
              <a:rPr lang="ko-KR" altLang="ko-KR" sz="1400" b="1" kern="1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응급상황 발생 시 대응 시스템 구축</a:t>
            </a:r>
            <a:r>
              <a:rPr lang="en-US" altLang="ko-KR" sz="1400" b="1" kern="1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03B7A-730E-F029-F75D-C377E07C0EB3}"/>
              </a:ext>
            </a:extLst>
          </p:cNvPr>
          <p:cNvSpPr txBox="1"/>
          <p:nvPr/>
        </p:nvSpPr>
        <p:spPr>
          <a:xfrm>
            <a:off x="1408975" y="1004897"/>
            <a:ext cx="425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3) </a:t>
            </a:r>
            <a:r>
              <a:rPr lang="ko-KR" altLang="en-US" b="1" dirty="0">
                <a:solidFill>
                  <a:srgbClr val="19264B"/>
                </a:solidFill>
              </a:rPr>
              <a:t>입지 후보 기준 가까운 응급실 및 안전센터</a:t>
            </a:r>
            <a:endParaRPr lang="en-US" altLang="ko-KR" dirty="0">
              <a:solidFill>
                <a:srgbClr val="19264B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B43CB4-7241-7C07-6C83-C639ECEC7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62" y="1472117"/>
            <a:ext cx="437388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926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결과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버스 접근성 및 치안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4C15C-68D1-ACB0-C551-E4FA39D7F7CB}"/>
              </a:ext>
            </a:extLst>
          </p:cNvPr>
          <p:cNvSpPr txBox="1"/>
          <p:nvPr/>
        </p:nvSpPr>
        <p:spPr>
          <a:xfrm>
            <a:off x="1353976" y="3362696"/>
            <a:ext cx="5465924" cy="638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생존 수영 시설까지 약 </a:t>
            </a:r>
            <a:r>
              <a:rPr lang="en-US" altLang="ko-KR" kern="100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80% </a:t>
            </a:r>
            <a:r>
              <a:rPr lang="ko-KR" altLang="en-US" kern="100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학교 대형임차버스 이용</a:t>
            </a:r>
            <a:endParaRPr lang="en-US" altLang="ko-KR" kern="100" dirty="0">
              <a:solidFill>
                <a:srgbClr val="19264B"/>
              </a:solidFill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=&gt;</a:t>
            </a:r>
            <a:r>
              <a:rPr lang="ko-KR" altLang="en-US" b="1" kern="100" dirty="0" err="1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로드뷰</a:t>
            </a:r>
            <a:r>
              <a:rPr lang="ko-KR" altLang="en-US" b="1" kern="100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통해 도로 폭 등을 파악하여 </a:t>
            </a:r>
            <a:r>
              <a:rPr lang="ko-KR" altLang="en-US" b="1" u="sng" kern="100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버스 접근성 수치로 나타냄</a:t>
            </a:r>
            <a:endParaRPr lang="ko-KR" altLang="ko-KR" sz="1400" u="sng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03B7A-730E-F029-F75D-C377E07C0EB3}"/>
              </a:ext>
            </a:extLst>
          </p:cNvPr>
          <p:cNvSpPr txBox="1"/>
          <p:nvPr/>
        </p:nvSpPr>
        <p:spPr>
          <a:xfrm>
            <a:off x="1430175" y="892794"/>
            <a:ext cx="425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4)</a:t>
            </a:r>
            <a:r>
              <a:rPr lang="ko-KR" altLang="en-US" b="1" dirty="0">
                <a:solidFill>
                  <a:srgbClr val="19264B"/>
                </a:solidFill>
              </a:rPr>
              <a:t> 버스 접근성</a:t>
            </a:r>
            <a:endParaRPr lang="en-US" altLang="ko-KR" dirty="0">
              <a:solidFill>
                <a:srgbClr val="19264B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82802DF-15F8-B719-CF06-9706DCDFA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549036"/>
              </p:ext>
            </p:extLst>
          </p:nvPr>
        </p:nvGraphicFramePr>
        <p:xfrm>
          <a:off x="1485174" y="1299085"/>
          <a:ext cx="5334725" cy="1771818"/>
        </p:xfrm>
        <a:graphic>
          <a:graphicData uri="http://schemas.openxmlformats.org/drawingml/2006/table">
            <a:tbl>
              <a:tblPr firstRow="1" firstCol="1" bandRow="1"/>
              <a:tblGrid>
                <a:gridCol w="3489940">
                  <a:extLst>
                    <a:ext uri="{9D8B030D-6E8A-4147-A177-3AD203B41FA5}">
                      <a16:colId xmlns:a16="http://schemas.microsoft.com/office/drawing/2014/main" val="3791187347"/>
                    </a:ext>
                  </a:extLst>
                </a:gridCol>
                <a:gridCol w="1844785">
                  <a:extLst>
                    <a:ext uri="{9D8B030D-6E8A-4147-A177-3AD203B41FA5}">
                      <a16:colId xmlns:a16="http://schemas.microsoft.com/office/drawing/2014/main" val="2419536432"/>
                    </a:ext>
                  </a:extLst>
                </a:gridCol>
              </a:tblGrid>
              <a:tr h="29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버스 접근성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88206"/>
                  </a:ext>
                </a:extLst>
              </a:tr>
              <a:tr h="29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강동구 </a:t>
                      </a:r>
                      <a:r>
                        <a:rPr lang="ko-KR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서울길동초등학교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134049"/>
                  </a:ext>
                </a:extLst>
              </a:tr>
              <a:tr h="29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금천구 </a:t>
                      </a:r>
                      <a:r>
                        <a:rPr lang="ko-KR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서울백산초등학교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112251"/>
                  </a:ext>
                </a:extLst>
              </a:tr>
              <a:tr h="29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강서구 서울화일초등학교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2348"/>
                  </a:ext>
                </a:extLst>
              </a:tr>
              <a:tr h="29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노원구 서울온곡초등학교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999632"/>
                  </a:ext>
                </a:extLst>
              </a:tr>
              <a:tr h="29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도봉구 </a:t>
                      </a:r>
                      <a:r>
                        <a:rPr lang="ko-KR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서울창경초등학교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241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12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926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결과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버스 접근성 및 치안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4C15C-68D1-ACB0-C551-E4FA39D7F7CB}"/>
              </a:ext>
            </a:extLst>
          </p:cNvPr>
          <p:cNvSpPr txBox="1"/>
          <p:nvPr/>
        </p:nvSpPr>
        <p:spPr>
          <a:xfrm>
            <a:off x="1449225" y="4542545"/>
            <a:ext cx="7428075" cy="63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dirty="0">
                <a:solidFill>
                  <a:srgbClr val="19264B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아동범죄 관련 유형 카테고리에 한하여 소속된 구의 사건 수가 적을수록 높은 등급으로 </a:t>
            </a:r>
            <a:r>
              <a:rPr lang="ko-KR" altLang="en-US" sz="1400" b="1" dirty="0">
                <a:solidFill>
                  <a:srgbClr val="19264B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선정</a:t>
            </a:r>
            <a:endParaRPr lang="en-US" altLang="ko-KR" sz="1400" b="1" dirty="0">
              <a:solidFill>
                <a:srgbClr val="19264B"/>
              </a:solidFill>
              <a:effectLst/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u="sng" kern="100" dirty="0">
                <a:solidFill>
                  <a:srgbClr val="19264B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b="1" u="sng" kern="100" dirty="0">
                <a:solidFill>
                  <a:srgbClr val="19264B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이때 성폭력</a:t>
            </a:r>
            <a:r>
              <a:rPr lang="en-US" altLang="ko-KR" b="1" u="sng" kern="100" dirty="0">
                <a:solidFill>
                  <a:srgbClr val="19264B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u="sng" kern="100" dirty="0">
                <a:solidFill>
                  <a:srgbClr val="19264B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성폭력 외 나누어 분석 후 평균 내어 최종 등급 도출</a:t>
            </a:r>
            <a:endParaRPr lang="ko-KR" altLang="ko-KR" sz="1400" b="1" u="sng" kern="100" dirty="0">
              <a:solidFill>
                <a:srgbClr val="19264B"/>
              </a:solidFill>
              <a:effectLst/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03B7A-730E-F029-F75D-C377E07C0EB3}"/>
              </a:ext>
            </a:extLst>
          </p:cNvPr>
          <p:cNvSpPr txBox="1"/>
          <p:nvPr/>
        </p:nvSpPr>
        <p:spPr>
          <a:xfrm>
            <a:off x="1353975" y="664194"/>
            <a:ext cx="425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5)</a:t>
            </a:r>
            <a:r>
              <a:rPr lang="ko-KR" altLang="en-US" b="1" dirty="0">
                <a:solidFill>
                  <a:srgbClr val="19264B"/>
                </a:solidFill>
              </a:rPr>
              <a:t> 치안</a:t>
            </a:r>
            <a:endParaRPr lang="en-US" altLang="ko-KR" dirty="0">
              <a:solidFill>
                <a:srgbClr val="19264B"/>
              </a:solidFill>
            </a:endParaRPr>
          </a:p>
        </p:txBody>
      </p:sp>
      <p:pic>
        <p:nvPicPr>
          <p:cNvPr id="9" name="그림 8" descr="스크린샷, 그래프, 텍스트, 도표이(가) 표시된 사진&#10;&#10;자동 생성된 설명">
            <a:extLst>
              <a:ext uri="{FF2B5EF4-FFF2-40B4-BE49-F238E27FC236}">
                <a16:creationId xmlns:a16="http://schemas.microsoft.com/office/drawing/2014/main" id="{599BE1A4-5BA5-AFF9-39CA-E63A619DF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25" y="1028537"/>
            <a:ext cx="5874230" cy="2228850"/>
          </a:xfrm>
          <a:prstGeom prst="rect">
            <a:avLst/>
          </a:prstGeom>
        </p:spPr>
      </p:pic>
      <p:pic>
        <p:nvPicPr>
          <p:cNvPr id="10" name="그림 9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57F7B611-647C-E034-7CBC-DEDF1EE58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945" y="3214125"/>
            <a:ext cx="5731510" cy="132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83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63729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결과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입지 후보 지역 동호회 회원 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&amp;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인구 수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646B82D-DA64-19A7-F1D4-7558C1D46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9955"/>
              </p:ext>
            </p:extLst>
          </p:nvPr>
        </p:nvGraphicFramePr>
        <p:xfrm>
          <a:off x="1563370" y="1312674"/>
          <a:ext cx="6847204" cy="1433706"/>
        </p:xfrm>
        <a:graphic>
          <a:graphicData uri="http://schemas.openxmlformats.org/drawingml/2006/table">
            <a:tbl>
              <a:tblPr firstRow="1" firstCol="1" bandRow="1"/>
              <a:tblGrid>
                <a:gridCol w="2282148">
                  <a:extLst>
                    <a:ext uri="{9D8B030D-6E8A-4147-A177-3AD203B41FA5}">
                      <a16:colId xmlns:a16="http://schemas.microsoft.com/office/drawing/2014/main" val="1845588853"/>
                    </a:ext>
                  </a:extLst>
                </a:gridCol>
                <a:gridCol w="2282148">
                  <a:extLst>
                    <a:ext uri="{9D8B030D-6E8A-4147-A177-3AD203B41FA5}">
                      <a16:colId xmlns:a16="http://schemas.microsoft.com/office/drawing/2014/main" val="360223035"/>
                    </a:ext>
                  </a:extLst>
                </a:gridCol>
                <a:gridCol w="2282908">
                  <a:extLst>
                    <a:ext uri="{9D8B030D-6E8A-4147-A177-3AD203B41FA5}">
                      <a16:colId xmlns:a16="http://schemas.microsoft.com/office/drawing/2014/main" val="4106150623"/>
                    </a:ext>
                  </a:extLst>
                </a:gridCol>
              </a:tblGrid>
              <a:tr h="207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소속 구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수영 동호회 회원 수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260941"/>
                  </a:ext>
                </a:extLst>
              </a:tr>
              <a:tr h="207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강동구 서울 길동초등학교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강동구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670501"/>
                  </a:ext>
                </a:extLst>
              </a:tr>
              <a:tr h="207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금천구 서울 백산초등학교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금천구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511255"/>
                  </a:ext>
                </a:extLst>
              </a:tr>
              <a:tr h="207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강서구 서울 화일초등학교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강서구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63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519493"/>
                  </a:ext>
                </a:extLst>
              </a:tr>
              <a:tr h="207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노원구 서울 온곡초등학교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노원구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406251"/>
                  </a:ext>
                </a:extLst>
              </a:tr>
              <a:tr h="207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도봉구 서울 창경초등학교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도봉구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6059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7140D3C-2024-66E6-3C4A-1DE69F1AF2D7}"/>
              </a:ext>
            </a:extLst>
          </p:cNvPr>
          <p:cNvSpPr txBox="1"/>
          <p:nvPr/>
        </p:nvSpPr>
        <p:spPr>
          <a:xfrm>
            <a:off x="1408975" y="891354"/>
            <a:ext cx="425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6) </a:t>
            </a:r>
            <a:r>
              <a:rPr lang="ko-KR" altLang="en-US" b="1" dirty="0">
                <a:solidFill>
                  <a:srgbClr val="19264B"/>
                </a:solidFill>
              </a:rPr>
              <a:t>입지 후보 지역 수영 동호회 회원 수 </a:t>
            </a:r>
            <a:endParaRPr lang="en-US" altLang="ko-KR" dirty="0">
              <a:solidFill>
                <a:srgbClr val="19264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E6DF1A-AC6D-E7A3-B046-FF7E572CED27}"/>
              </a:ext>
            </a:extLst>
          </p:cNvPr>
          <p:cNvSpPr txBox="1"/>
          <p:nvPr/>
        </p:nvSpPr>
        <p:spPr>
          <a:xfrm>
            <a:off x="1408975" y="2912840"/>
            <a:ext cx="425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7) </a:t>
            </a:r>
            <a:r>
              <a:rPr lang="ko-KR" altLang="en-US" b="1" dirty="0">
                <a:solidFill>
                  <a:srgbClr val="19264B"/>
                </a:solidFill>
              </a:rPr>
              <a:t>입지 후보 지역 인구 수 </a:t>
            </a:r>
            <a:endParaRPr lang="en-US" altLang="ko-KR" dirty="0">
              <a:solidFill>
                <a:srgbClr val="19264B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2256441-585F-F279-FF3E-A80BFF9E3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72644"/>
              </p:ext>
            </p:extLst>
          </p:nvPr>
        </p:nvGraphicFramePr>
        <p:xfrm>
          <a:off x="1563370" y="3226300"/>
          <a:ext cx="6847201" cy="1708026"/>
        </p:xfrm>
        <a:graphic>
          <a:graphicData uri="http://schemas.openxmlformats.org/drawingml/2006/table">
            <a:tbl>
              <a:tblPr firstRow="1" firstCol="1" bandRow="1"/>
              <a:tblGrid>
                <a:gridCol w="2146387">
                  <a:extLst>
                    <a:ext uri="{9D8B030D-6E8A-4147-A177-3AD203B41FA5}">
                      <a16:colId xmlns:a16="http://schemas.microsoft.com/office/drawing/2014/main" val="3787367306"/>
                    </a:ext>
                  </a:extLst>
                </a:gridCol>
                <a:gridCol w="2043239">
                  <a:extLst>
                    <a:ext uri="{9D8B030D-6E8A-4147-A177-3AD203B41FA5}">
                      <a16:colId xmlns:a16="http://schemas.microsoft.com/office/drawing/2014/main" val="2677815294"/>
                    </a:ext>
                  </a:extLst>
                </a:gridCol>
                <a:gridCol w="864622">
                  <a:extLst>
                    <a:ext uri="{9D8B030D-6E8A-4147-A177-3AD203B41FA5}">
                      <a16:colId xmlns:a16="http://schemas.microsoft.com/office/drawing/2014/main" val="2204638765"/>
                    </a:ext>
                  </a:extLst>
                </a:gridCol>
                <a:gridCol w="864622">
                  <a:extLst>
                    <a:ext uri="{9D8B030D-6E8A-4147-A177-3AD203B41FA5}">
                      <a16:colId xmlns:a16="http://schemas.microsoft.com/office/drawing/2014/main" val="3298198904"/>
                    </a:ext>
                  </a:extLst>
                </a:gridCol>
                <a:gridCol w="928331">
                  <a:extLst>
                    <a:ext uri="{9D8B030D-6E8A-4147-A177-3AD203B41FA5}">
                      <a16:colId xmlns:a16="http://schemas.microsoft.com/office/drawing/2014/main" val="1790991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입지 후보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인근 동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인구 수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 면적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면적 대비 인구수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06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강동구 서울 길동초등학교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길동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천호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천호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98723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3.11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31743.7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10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금천구 서울 백산초등학교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시흥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시흥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시흥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63997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4.17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15347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054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강서구 서울 화일초등학교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화곡본동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34121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0.98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34817.3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921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노원구 서울 온곡초등학교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상계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상계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43808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1.82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24070.3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0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도봉구 서울 창경초등학교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쌍문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방학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37702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1.26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29922.2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531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81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599" y="1820125"/>
            <a:ext cx="2742929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경영학과 송민주</a:t>
            </a:r>
            <a:endParaRPr lang="en-US" altLang="ko-KR" dirty="0"/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산업보안학과 남궁규민</a:t>
            </a:r>
            <a:endParaRPr lang="en-US" altLang="ko-KR" dirty="0"/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산업보안학과 최지원</a:t>
            </a:r>
            <a:endParaRPr lang="en-US" altLang="ko-KR" dirty="0"/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소프트웨어학부 조민서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2B799-30CA-4D20-5850-1A6D074C9D02}"/>
              </a:ext>
            </a:extLst>
          </p:cNvPr>
          <p:cNvSpPr txBox="1"/>
          <p:nvPr/>
        </p:nvSpPr>
        <p:spPr>
          <a:xfrm>
            <a:off x="1503123" y="799475"/>
            <a:ext cx="428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매주 화요일 </a:t>
            </a:r>
            <a:r>
              <a:rPr lang="en-US" altLang="ko-KR" dirty="0"/>
              <a:t>8:30 ~ 9:30, </a:t>
            </a:r>
            <a:r>
              <a:rPr lang="ko-KR" altLang="en-US" dirty="0"/>
              <a:t>대면 회의 </a:t>
            </a:r>
            <a:r>
              <a:rPr lang="en-US" altLang="ko-KR" dirty="0"/>
              <a:t>+ </a:t>
            </a:r>
            <a:r>
              <a:rPr lang="ko-KR" altLang="en-US" dirty="0" err="1"/>
              <a:t>비대면</a:t>
            </a:r>
            <a:r>
              <a:rPr lang="ko-KR" altLang="en-US" dirty="0"/>
              <a:t> 회의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174229-1DF6-3DE7-BF7F-68A14E7D9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288" y="1292075"/>
            <a:ext cx="1915487" cy="1582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B30A9D-0DFA-24F7-BBB6-635C31E0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430" y="1292075"/>
            <a:ext cx="2577420" cy="15152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8347A4-32F2-4DAF-5BD1-6B372AE2F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287" y="2470930"/>
            <a:ext cx="4268563" cy="21989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입지 후보 지표 수치 정리 결과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F79EB5-8B24-E43C-0F9C-8CA9C4E6B8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74"/>
          <a:stretch/>
        </p:blipFill>
        <p:spPr bwMode="auto">
          <a:xfrm>
            <a:off x="1408975" y="1399664"/>
            <a:ext cx="6823320" cy="121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C8E3CD-6F07-DDF4-00D0-5B8E46DF62C4}"/>
              </a:ext>
            </a:extLst>
          </p:cNvPr>
          <p:cNvSpPr txBox="1"/>
          <p:nvPr/>
        </p:nvSpPr>
        <p:spPr>
          <a:xfrm>
            <a:off x="1408975" y="891354"/>
            <a:ext cx="425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[ </a:t>
            </a:r>
            <a:r>
              <a:rPr lang="ko-KR" altLang="en-US" b="1" dirty="0">
                <a:solidFill>
                  <a:srgbClr val="19264B"/>
                </a:solidFill>
              </a:rPr>
              <a:t>각 지표 정리 </a:t>
            </a:r>
            <a:r>
              <a:rPr lang="en-US" altLang="ko-KR" b="1" dirty="0">
                <a:solidFill>
                  <a:srgbClr val="19264B"/>
                </a:solidFill>
              </a:rPr>
              <a:t>]</a:t>
            </a:r>
            <a:r>
              <a:rPr lang="ko-KR" altLang="en-US" b="1" dirty="0">
                <a:solidFill>
                  <a:srgbClr val="19264B"/>
                </a:solidFill>
              </a:rPr>
              <a:t> </a:t>
            </a:r>
            <a:endParaRPr lang="en-US" altLang="ko-KR" dirty="0">
              <a:solidFill>
                <a:srgbClr val="19264B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822CCC-67CA-E129-6C75-1710A4D4C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947" y="2629408"/>
            <a:ext cx="6813348" cy="16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4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입지 후보 지표 수치 정리 결과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8E3CD-6F07-DDF4-00D0-5B8E46DF62C4}"/>
              </a:ext>
            </a:extLst>
          </p:cNvPr>
          <p:cNvSpPr txBox="1"/>
          <p:nvPr/>
        </p:nvSpPr>
        <p:spPr>
          <a:xfrm>
            <a:off x="1408975" y="891354"/>
            <a:ext cx="425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[ </a:t>
            </a:r>
            <a:r>
              <a:rPr lang="ko-KR" altLang="en-US" b="1" dirty="0">
                <a:solidFill>
                  <a:srgbClr val="19264B"/>
                </a:solidFill>
              </a:rPr>
              <a:t>가중치 설정 </a:t>
            </a:r>
            <a:r>
              <a:rPr lang="en-US" altLang="ko-KR" b="1" dirty="0">
                <a:solidFill>
                  <a:srgbClr val="19264B"/>
                </a:solidFill>
              </a:rPr>
              <a:t>]</a:t>
            </a:r>
            <a:r>
              <a:rPr lang="ko-KR" altLang="en-US" b="1" dirty="0">
                <a:solidFill>
                  <a:srgbClr val="19264B"/>
                </a:solidFill>
              </a:rPr>
              <a:t> </a:t>
            </a:r>
            <a:endParaRPr lang="en-US" altLang="ko-KR" dirty="0">
              <a:solidFill>
                <a:srgbClr val="19264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7073D-52BA-47A4-87A4-C3D9F60BCC3F}"/>
              </a:ext>
            </a:extLst>
          </p:cNvPr>
          <p:cNvSpPr txBox="1"/>
          <p:nvPr/>
        </p:nvSpPr>
        <p:spPr>
          <a:xfrm>
            <a:off x="1408974" y="3369592"/>
            <a:ext cx="6601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1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해당 지표가 최종 수치에 </a:t>
            </a:r>
            <a:r>
              <a:rPr lang="ko-KR" altLang="en-US" b="1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미치는 영향의 </a:t>
            </a:r>
            <a:r>
              <a:rPr lang="ko-KR" altLang="ko-KR" sz="1400" b="1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중요도에 따라 정성적으로 가중</a:t>
            </a:r>
            <a:r>
              <a:rPr lang="ko-KR" altLang="en-US" b="1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치 설정</a:t>
            </a:r>
            <a:endParaRPr lang="en-US" altLang="ko-KR" b="1" dirty="0">
              <a:solidFill>
                <a:srgbClr val="19264B"/>
              </a:solidFill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rgbClr val="19264B"/>
              </a:solidFill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b="1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400" b="1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수영장의 수</a:t>
            </a:r>
            <a:r>
              <a:rPr lang="en-US" altLang="ko-KR" sz="14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이용도 및 교육 세칙에 따라 학교 수영장</a:t>
            </a:r>
            <a:r>
              <a:rPr lang="en-US" altLang="ko-KR" sz="14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공공 수영장</a:t>
            </a:r>
            <a:r>
              <a:rPr lang="en-US" altLang="ko-KR" sz="14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민간 수영장 </a:t>
            </a:r>
            <a:r>
              <a:rPr lang="en-US" altLang="ko-KR" sz="1400" b="1" u="sng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4:3:1 </a:t>
            </a:r>
            <a:r>
              <a:rPr lang="ko-KR" altLang="ko-KR" sz="1400" b="1" u="sng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비율로 고려</a:t>
            </a:r>
            <a:r>
              <a:rPr lang="ko-KR" altLang="ko-KR" sz="14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하여 가중치를 각각 다르게 설정</a:t>
            </a:r>
            <a:endParaRPr lang="en-US" altLang="ko-KR" b="1" dirty="0">
              <a:solidFill>
                <a:srgbClr val="19264B"/>
              </a:solidFill>
              <a:latin typeface="+mj-lt"/>
            </a:endParaRPr>
          </a:p>
        </p:txBody>
      </p:sp>
      <p:pic>
        <p:nvPicPr>
          <p:cNvPr id="11" name="그림 10" descr="텍스트, 폰트, 번호, 영수증이(가) 표시된 사진&#10;&#10;자동 생성된 설명">
            <a:extLst>
              <a:ext uri="{FF2B5EF4-FFF2-40B4-BE49-F238E27FC236}">
                <a16:creationId xmlns:a16="http://schemas.microsoft.com/office/drawing/2014/main" id="{1CA01EAE-0B0E-3C91-7C30-C3AA8C79B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1199131"/>
            <a:ext cx="6326051" cy="21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2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최종 입지 선정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8E3CD-6F07-DDF4-00D0-5B8E46DF62C4}"/>
              </a:ext>
            </a:extLst>
          </p:cNvPr>
          <p:cNvSpPr txBox="1"/>
          <p:nvPr/>
        </p:nvSpPr>
        <p:spPr>
          <a:xfrm>
            <a:off x="1408975" y="891354"/>
            <a:ext cx="425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[ </a:t>
            </a:r>
            <a:r>
              <a:rPr lang="ko-KR" altLang="en-US" b="1" dirty="0">
                <a:solidFill>
                  <a:srgbClr val="19264B"/>
                </a:solidFill>
              </a:rPr>
              <a:t>최종 수치 계산 </a:t>
            </a:r>
            <a:r>
              <a:rPr lang="en-US" altLang="ko-KR" b="1" dirty="0">
                <a:solidFill>
                  <a:srgbClr val="19264B"/>
                </a:solidFill>
              </a:rPr>
              <a:t>]</a:t>
            </a:r>
            <a:r>
              <a:rPr lang="ko-KR" altLang="en-US" b="1" dirty="0">
                <a:solidFill>
                  <a:srgbClr val="19264B"/>
                </a:solidFill>
              </a:rPr>
              <a:t> </a:t>
            </a:r>
            <a:endParaRPr lang="en-US" altLang="ko-KR" dirty="0">
              <a:solidFill>
                <a:srgbClr val="19264B"/>
              </a:solidFill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556E262-4512-5BEE-FD9E-248CE38419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23"/>
          <a:stretch/>
        </p:blipFill>
        <p:spPr bwMode="auto">
          <a:xfrm>
            <a:off x="1408974" y="1376637"/>
            <a:ext cx="5898719" cy="9541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78ABB91D-5D37-3CD7-E151-069E5484F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693" y="1294743"/>
            <a:ext cx="1477216" cy="1117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4680D1-9539-26E3-124F-20EABD4CDA34}"/>
              </a:ext>
            </a:extLst>
          </p:cNvPr>
          <p:cNvSpPr txBox="1"/>
          <p:nvPr/>
        </p:nvSpPr>
        <p:spPr>
          <a:xfrm>
            <a:off x="1553572" y="2994838"/>
            <a:ext cx="7514228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spcAft>
                <a:spcPts val="800"/>
              </a:spcAft>
            </a:pPr>
            <a:r>
              <a:rPr lang="ko-KR" altLang="en-US" b="1" kern="1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선정 방법 </a:t>
            </a:r>
            <a:r>
              <a:rPr lang="en-US" altLang="ko-KR" kern="1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각 지표 값에 가중치를 곱한 값이 최종 수치이며 가장 큰 경우 최종 입지로 선정됩니다</a:t>
            </a:r>
            <a:r>
              <a:rPr lang="en-US" altLang="ko-KR" kern="1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kern="100" dirty="0">
              <a:solidFill>
                <a:srgbClr val="19264B"/>
              </a:solidFill>
              <a:effectLst/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b="1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최종수치 계산</a:t>
            </a:r>
            <a:r>
              <a:rPr lang="en-US" altLang="ko-KR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dirty="0" err="1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MinMaxScaler</a:t>
            </a:r>
            <a:r>
              <a:rPr lang="ko-KR" altLang="ko-KR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이용하여 지표 범위를 조정</a:t>
            </a:r>
            <a:r>
              <a:rPr lang="en-US" altLang="ko-KR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후 최종 수치 계산 </a:t>
            </a:r>
            <a:endParaRPr lang="en-US" altLang="ko-KR" dirty="0">
              <a:solidFill>
                <a:srgbClr val="19264B"/>
              </a:solidFill>
              <a:effectLst/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rgbClr val="19264B"/>
              </a:solidFill>
              <a:effectLst/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=&gt; </a:t>
            </a:r>
            <a:r>
              <a:rPr lang="ko-KR" altLang="en-US" b="1" u="sng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서울 길동 초등학교가 최종 입지로 선정 </a:t>
            </a:r>
            <a:endParaRPr lang="ko-KR" altLang="en-US" b="1" u="sng" dirty="0">
              <a:solidFill>
                <a:srgbClr val="1926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9792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한계점 및 결론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66237-7C69-0A51-AFD3-5A28AF30ACDD}"/>
              </a:ext>
            </a:extLst>
          </p:cNvPr>
          <p:cNvSpPr txBox="1"/>
          <p:nvPr/>
        </p:nvSpPr>
        <p:spPr>
          <a:xfrm>
            <a:off x="1476374" y="1265645"/>
            <a:ext cx="7181851" cy="698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ko-KR" sz="14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입지 선정 및 주관치 설정에서 </a:t>
            </a:r>
            <a:r>
              <a:rPr lang="ko-KR" altLang="ko-KR" sz="1400" b="1" u="sng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주관적인 측면</a:t>
            </a:r>
            <a:r>
              <a:rPr lang="en-US" altLang="ko-KR" sz="1400" b="1" u="sng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다수 존재</a:t>
            </a:r>
            <a:endParaRPr lang="en-US" altLang="ko-KR" sz="1400" dirty="0">
              <a:solidFill>
                <a:srgbClr val="19264B"/>
              </a:solidFill>
              <a:effectLst/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ko-KR" sz="1400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산재되어 있는 수영장 데이터를 명확하게 확인할 수 있는 </a:t>
            </a:r>
            <a:r>
              <a:rPr lang="ko-KR" altLang="ko-KR" sz="1400" b="1" u="sng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최신화 정보 시스템</a:t>
            </a:r>
            <a:r>
              <a:rPr lang="en-US" altLang="ko-KR" sz="1400" b="1" u="sng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u="sng" dirty="0">
                <a:solidFill>
                  <a:srgbClr val="19264B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미비</a:t>
            </a:r>
            <a:endParaRPr lang="ko-KR" altLang="en-US" b="1" u="sng" dirty="0">
              <a:solidFill>
                <a:srgbClr val="19264B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44920-F8CE-4CB1-4CE7-1DA2D2FD5A93}"/>
              </a:ext>
            </a:extLst>
          </p:cNvPr>
          <p:cNvSpPr txBox="1"/>
          <p:nvPr/>
        </p:nvSpPr>
        <p:spPr>
          <a:xfrm>
            <a:off x="1408975" y="901661"/>
            <a:ext cx="12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[ </a:t>
            </a:r>
            <a:r>
              <a:rPr lang="ko-KR" altLang="en-US" b="1" dirty="0">
                <a:solidFill>
                  <a:srgbClr val="19264B"/>
                </a:solidFill>
              </a:rPr>
              <a:t>한계점 </a:t>
            </a:r>
            <a:r>
              <a:rPr lang="en-US" altLang="ko-KR" b="1" dirty="0">
                <a:solidFill>
                  <a:srgbClr val="19264B"/>
                </a:solidFill>
              </a:rPr>
              <a:t>]</a:t>
            </a:r>
            <a:r>
              <a:rPr lang="ko-KR" altLang="en-US" b="1" dirty="0">
                <a:solidFill>
                  <a:srgbClr val="19264B"/>
                </a:solidFill>
              </a:rPr>
              <a:t> </a:t>
            </a:r>
            <a:endParaRPr lang="en-US" altLang="ko-KR" dirty="0">
              <a:solidFill>
                <a:srgbClr val="19264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6D82D-46C7-8C8A-1BB7-D8F85302127D}"/>
              </a:ext>
            </a:extLst>
          </p:cNvPr>
          <p:cNvSpPr txBox="1"/>
          <p:nvPr/>
        </p:nvSpPr>
        <p:spPr>
          <a:xfrm>
            <a:off x="1476374" y="2490187"/>
            <a:ext cx="12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[ </a:t>
            </a:r>
            <a:r>
              <a:rPr lang="ko-KR" altLang="en-US" b="1" dirty="0">
                <a:solidFill>
                  <a:srgbClr val="19264B"/>
                </a:solidFill>
              </a:rPr>
              <a:t>결론 </a:t>
            </a:r>
            <a:r>
              <a:rPr lang="en-US" altLang="ko-KR" b="1" dirty="0">
                <a:solidFill>
                  <a:srgbClr val="19264B"/>
                </a:solidFill>
              </a:rPr>
              <a:t>]</a:t>
            </a:r>
            <a:r>
              <a:rPr lang="ko-KR" altLang="en-US" b="1" dirty="0">
                <a:solidFill>
                  <a:srgbClr val="19264B"/>
                </a:solidFill>
              </a:rPr>
              <a:t> </a:t>
            </a:r>
            <a:endParaRPr lang="en-US" altLang="ko-KR" dirty="0">
              <a:solidFill>
                <a:srgbClr val="19264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4DB16C-AB87-D4BB-2208-5B7C510D7BF1}"/>
              </a:ext>
            </a:extLst>
          </p:cNvPr>
          <p:cNvSpPr txBox="1"/>
          <p:nvPr/>
        </p:nvSpPr>
        <p:spPr>
          <a:xfrm>
            <a:off x="1476374" y="3109410"/>
            <a:ext cx="7334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ko-KR" sz="1400" b="1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지속적인 노력을 통해 생존 수영 교육을 위한 수영장 설치를 실현한다면 더 나은 교육환경을 조성하고 </a:t>
            </a:r>
            <a:r>
              <a:rPr lang="ko-KR" altLang="ko-KR" sz="1400" b="1" u="sng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향후 비슷한 과제에서의 좋은 가이드라인으로 활용될 </a:t>
            </a:r>
            <a:r>
              <a:rPr lang="ko-KR" altLang="ko-KR" sz="1400" b="1" dirty="0">
                <a:solidFill>
                  <a:srgbClr val="19264B"/>
                </a:solidFill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것으로 기대</a:t>
            </a:r>
            <a:endParaRPr lang="ko-KR" altLang="en-US" b="1" dirty="0">
              <a:solidFill>
                <a:srgbClr val="1926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5681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736651" y="2196277"/>
            <a:ext cx="3016574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 </a:t>
            </a: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) </a:t>
            </a:r>
            <a:endParaRPr sz="3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4078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목표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소개 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F0638-925D-1830-E465-4D334770B928}"/>
              </a:ext>
            </a:extLst>
          </p:cNvPr>
          <p:cNvSpPr txBox="1"/>
          <p:nvPr/>
        </p:nvSpPr>
        <p:spPr>
          <a:xfrm>
            <a:off x="1462641" y="911855"/>
            <a:ext cx="434943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19264B"/>
                </a:solidFill>
              </a:rPr>
              <a:t>2023 </a:t>
            </a:r>
            <a:r>
              <a:rPr lang="ko-KR" altLang="en-US" sz="1600" b="1" dirty="0">
                <a:solidFill>
                  <a:srgbClr val="19264B"/>
                </a:solidFill>
              </a:rPr>
              <a:t>국민체육진흥공단 공공데이터 경진대회</a:t>
            </a:r>
            <a:endParaRPr lang="en-US" altLang="ko-KR" sz="1600" b="1" dirty="0">
              <a:solidFill>
                <a:srgbClr val="19264B"/>
              </a:solidFill>
            </a:endParaRPr>
          </a:p>
          <a:p>
            <a:endParaRPr lang="en-US" altLang="ko-KR" dirty="0">
              <a:solidFill>
                <a:srgbClr val="19264B"/>
              </a:solidFill>
            </a:endParaRPr>
          </a:p>
          <a:p>
            <a:r>
              <a:rPr lang="en-US" altLang="ko-KR" dirty="0">
                <a:solidFill>
                  <a:srgbClr val="19264B"/>
                </a:solidFill>
              </a:rPr>
              <a:t>- </a:t>
            </a:r>
            <a:r>
              <a:rPr lang="ko-KR" altLang="en-US" dirty="0">
                <a:solidFill>
                  <a:srgbClr val="19264B"/>
                </a:solidFill>
              </a:rPr>
              <a:t>데이터 분석사례 부문</a:t>
            </a:r>
            <a:endParaRPr lang="en-US" altLang="ko-KR" dirty="0">
              <a:solidFill>
                <a:srgbClr val="19264B"/>
              </a:solidFill>
            </a:endParaRPr>
          </a:p>
          <a:p>
            <a:endParaRPr lang="en-US" altLang="ko-KR" dirty="0">
              <a:solidFill>
                <a:srgbClr val="19264B"/>
              </a:solidFill>
            </a:endParaRPr>
          </a:p>
          <a:p>
            <a:endParaRPr lang="en-US" altLang="ko-KR" dirty="0">
              <a:solidFill>
                <a:srgbClr val="19264B"/>
              </a:solidFill>
            </a:endParaRPr>
          </a:p>
          <a:p>
            <a:r>
              <a:rPr lang="ko-KR" altLang="en-US" b="1" dirty="0">
                <a:solidFill>
                  <a:srgbClr val="19264B"/>
                </a:solidFill>
              </a:rPr>
              <a:t>일정</a:t>
            </a:r>
            <a:endParaRPr lang="en-US" altLang="ko-KR" b="1" dirty="0">
              <a:solidFill>
                <a:srgbClr val="19264B"/>
              </a:solidFill>
            </a:endParaRPr>
          </a:p>
          <a:p>
            <a:r>
              <a:rPr lang="en-US" altLang="ko-KR" b="1" dirty="0">
                <a:solidFill>
                  <a:srgbClr val="19264B"/>
                </a:solidFill>
              </a:rPr>
              <a:t>~ 11/26 (</a:t>
            </a:r>
            <a:r>
              <a:rPr lang="ko-KR" altLang="en-US" b="1" dirty="0">
                <a:solidFill>
                  <a:srgbClr val="19264B"/>
                </a:solidFill>
              </a:rPr>
              <a:t>일</a:t>
            </a:r>
            <a:r>
              <a:rPr lang="en-US" altLang="ko-KR" b="1" dirty="0">
                <a:solidFill>
                  <a:srgbClr val="19264B"/>
                </a:solidFill>
              </a:rPr>
              <a:t>) </a:t>
            </a:r>
            <a:r>
              <a:rPr lang="ko-KR" altLang="en-US" b="1" dirty="0">
                <a:solidFill>
                  <a:srgbClr val="19264B"/>
                </a:solidFill>
              </a:rPr>
              <a:t>공모 접수 마감</a:t>
            </a:r>
            <a:endParaRPr lang="en-US" altLang="ko-KR" b="1" dirty="0">
              <a:solidFill>
                <a:srgbClr val="19264B"/>
              </a:solidFill>
            </a:endParaRPr>
          </a:p>
          <a:p>
            <a:r>
              <a:rPr lang="en-US" altLang="ko-KR" b="1" dirty="0">
                <a:solidFill>
                  <a:srgbClr val="19264B"/>
                </a:solidFill>
              </a:rPr>
              <a:t>12/ 1(</a:t>
            </a:r>
            <a:r>
              <a:rPr lang="ko-KR" altLang="en-US" b="1" dirty="0">
                <a:solidFill>
                  <a:srgbClr val="19264B"/>
                </a:solidFill>
              </a:rPr>
              <a:t>금</a:t>
            </a:r>
            <a:r>
              <a:rPr lang="en-US" altLang="ko-KR" b="1" dirty="0">
                <a:solidFill>
                  <a:srgbClr val="19264B"/>
                </a:solidFill>
              </a:rPr>
              <a:t>) </a:t>
            </a:r>
            <a:r>
              <a:rPr lang="ko-KR" altLang="en-US" b="1" dirty="0">
                <a:solidFill>
                  <a:srgbClr val="19264B"/>
                </a:solidFill>
              </a:rPr>
              <a:t>발표</a:t>
            </a:r>
            <a:endParaRPr lang="en-US" altLang="ko-KR" b="1" dirty="0">
              <a:solidFill>
                <a:srgbClr val="19264B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784C0E-22BF-21F7-F1EC-D5B2E2B34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530" y="845454"/>
            <a:ext cx="2835116" cy="3887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B57AB9-0230-0414-C7B9-FD4F0A561F8C}"/>
              </a:ext>
            </a:extLst>
          </p:cNvPr>
          <p:cNvCxnSpPr>
            <a:cxnSpLocks/>
          </p:cNvCxnSpPr>
          <p:nvPr/>
        </p:nvCxnSpPr>
        <p:spPr>
          <a:xfrm flipV="1">
            <a:off x="1473039" y="4370673"/>
            <a:ext cx="6585754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과정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DA512D3-965F-2F63-9A51-33BB9B4A26C5}"/>
              </a:ext>
            </a:extLst>
          </p:cNvPr>
          <p:cNvSpPr/>
          <p:nvPr/>
        </p:nvSpPr>
        <p:spPr>
          <a:xfrm>
            <a:off x="3191493" y="921489"/>
            <a:ext cx="1504950" cy="1373871"/>
          </a:xfrm>
          <a:prstGeom prst="ellipse">
            <a:avLst/>
          </a:prstGeom>
          <a:solidFill>
            <a:srgbClr val="B4C1E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9264B"/>
                </a:solidFill>
                <a:latin typeface="+mj-lt"/>
              </a:rPr>
              <a:t>데이터 정제</a:t>
            </a:r>
            <a:endParaRPr lang="en-US" altLang="ko-KR" b="1" dirty="0">
              <a:solidFill>
                <a:srgbClr val="19264B"/>
              </a:solidFill>
              <a:latin typeface="+mj-lt"/>
            </a:endParaRPr>
          </a:p>
          <a:p>
            <a:pPr algn="ctr"/>
            <a:r>
              <a:rPr lang="en-US" altLang="ko-KR" b="1" dirty="0">
                <a:solidFill>
                  <a:srgbClr val="19264B"/>
                </a:solidFill>
                <a:latin typeface="+mj-lt"/>
              </a:rPr>
              <a:t>- </a:t>
            </a:r>
            <a:r>
              <a:rPr lang="ko-KR" altLang="en-US" b="1" dirty="0">
                <a:solidFill>
                  <a:srgbClr val="19264B"/>
                </a:solidFill>
                <a:latin typeface="+mj-lt"/>
              </a:rPr>
              <a:t>수영장 데이터 확보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B95E55-F391-1668-67A1-AE7E7EF06267}"/>
              </a:ext>
            </a:extLst>
          </p:cNvPr>
          <p:cNvSpPr/>
          <p:nvPr/>
        </p:nvSpPr>
        <p:spPr>
          <a:xfrm>
            <a:off x="4883425" y="921489"/>
            <a:ext cx="1504950" cy="1373871"/>
          </a:xfrm>
          <a:prstGeom prst="ellipse">
            <a:avLst/>
          </a:prstGeom>
          <a:solidFill>
            <a:srgbClr val="B4C1E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9264B"/>
                </a:solidFill>
                <a:latin typeface="+mj-lt"/>
              </a:rPr>
              <a:t>데이터 시각화</a:t>
            </a:r>
            <a:endParaRPr lang="en-US" altLang="ko-KR" b="1" dirty="0">
              <a:solidFill>
                <a:srgbClr val="19264B"/>
              </a:solidFill>
              <a:latin typeface="+mj-lt"/>
            </a:endParaRPr>
          </a:p>
          <a:p>
            <a:pPr algn="ctr"/>
            <a:r>
              <a:rPr lang="en-US" altLang="ko-KR" b="1" dirty="0">
                <a:solidFill>
                  <a:srgbClr val="19264B"/>
                </a:solidFill>
                <a:latin typeface="+mj-lt"/>
              </a:rPr>
              <a:t>: </a:t>
            </a:r>
            <a:r>
              <a:rPr lang="ko-KR" altLang="en-US" b="1" dirty="0">
                <a:solidFill>
                  <a:srgbClr val="19264B"/>
                </a:solidFill>
                <a:latin typeface="+mj-lt"/>
              </a:rPr>
              <a:t>후보지 선정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9AA54C2-16DA-4D59-17D4-8D5820664D5C}"/>
              </a:ext>
            </a:extLst>
          </p:cNvPr>
          <p:cNvSpPr/>
          <p:nvPr/>
        </p:nvSpPr>
        <p:spPr>
          <a:xfrm>
            <a:off x="6553843" y="921488"/>
            <a:ext cx="1504950" cy="1373871"/>
          </a:xfrm>
          <a:prstGeom prst="ellipse">
            <a:avLst/>
          </a:prstGeom>
          <a:solidFill>
            <a:srgbClr val="B4C1E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9264B"/>
                </a:solidFill>
                <a:latin typeface="+mj-lt"/>
              </a:rPr>
              <a:t>입지 선정 기준 및 지표 설정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FE6DF5D-7CE5-8C19-27F9-C697DBD43CA2}"/>
              </a:ext>
            </a:extLst>
          </p:cNvPr>
          <p:cNvSpPr/>
          <p:nvPr/>
        </p:nvSpPr>
        <p:spPr>
          <a:xfrm>
            <a:off x="1488753" y="2771939"/>
            <a:ext cx="1504950" cy="1373871"/>
          </a:xfrm>
          <a:prstGeom prst="ellipse">
            <a:avLst/>
          </a:prstGeom>
          <a:solidFill>
            <a:srgbClr val="B4C1E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9264B"/>
                </a:solidFill>
                <a:latin typeface="+mj-lt"/>
              </a:rPr>
              <a:t>분석 결과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AD1D2BD-C69D-ABC6-F43C-37DE36F7D204}"/>
              </a:ext>
            </a:extLst>
          </p:cNvPr>
          <p:cNvSpPr/>
          <p:nvPr/>
        </p:nvSpPr>
        <p:spPr>
          <a:xfrm>
            <a:off x="3186089" y="2771939"/>
            <a:ext cx="1504950" cy="1373871"/>
          </a:xfrm>
          <a:prstGeom prst="ellipse">
            <a:avLst/>
          </a:prstGeom>
          <a:solidFill>
            <a:srgbClr val="B4C1E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9264B"/>
                </a:solidFill>
                <a:latin typeface="+mj-lt"/>
              </a:rPr>
              <a:t>입지 후보 지표 수치 정리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1D76E4C-6742-63EF-F1E2-1E59ADD7C73B}"/>
              </a:ext>
            </a:extLst>
          </p:cNvPr>
          <p:cNvSpPr/>
          <p:nvPr/>
        </p:nvSpPr>
        <p:spPr>
          <a:xfrm>
            <a:off x="4883425" y="2771938"/>
            <a:ext cx="1504950" cy="1373871"/>
          </a:xfrm>
          <a:prstGeom prst="ellipse">
            <a:avLst/>
          </a:prstGeom>
          <a:solidFill>
            <a:srgbClr val="B4C1E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9264B"/>
                </a:solidFill>
                <a:latin typeface="+mj-lt"/>
              </a:rPr>
              <a:t>가중치 부여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DA5333-8C01-2806-F257-68A624048D9D}"/>
              </a:ext>
            </a:extLst>
          </p:cNvPr>
          <p:cNvSpPr/>
          <p:nvPr/>
        </p:nvSpPr>
        <p:spPr>
          <a:xfrm>
            <a:off x="6580761" y="2771937"/>
            <a:ext cx="1504950" cy="1373871"/>
          </a:xfrm>
          <a:prstGeom prst="ellipse">
            <a:avLst/>
          </a:prstGeom>
          <a:solidFill>
            <a:srgbClr val="B4C1E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9264B"/>
                </a:solidFill>
                <a:latin typeface="+mj-lt"/>
              </a:rPr>
              <a:t>최종 </a:t>
            </a:r>
            <a:endParaRPr lang="en-US" altLang="ko-KR" b="1" dirty="0">
              <a:solidFill>
                <a:srgbClr val="19264B"/>
              </a:solidFill>
              <a:latin typeface="+mj-lt"/>
            </a:endParaRPr>
          </a:p>
          <a:p>
            <a:pPr algn="ctr"/>
            <a:r>
              <a:rPr lang="ko-KR" altLang="en-US" b="1" dirty="0">
                <a:solidFill>
                  <a:srgbClr val="19264B"/>
                </a:solidFill>
                <a:latin typeface="+mj-lt"/>
              </a:rPr>
              <a:t>입지 선정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572BCC5-666D-69F2-9742-63D05CFDAC87}"/>
              </a:ext>
            </a:extLst>
          </p:cNvPr>
          <p:cNvSpPr/>
          <p:nvPr/>
        </p:nvSpPr>
        <p:spPr>
          <a:xfrm>
            <a:off x="1473039" y="921490"/>
            <a:ext cx="1504950" cy="1373871"/>
          </a:xfrm>
          <a:prstGeom prst="ellipse">
            <a:avLst/>
          </a:prstGeom>
          <a:solidFill>
            <a:srgbClr val="B4C1E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9264B"/>
                </a:solidFill>
                <a:latin typeface="+mj-lt"/>
              </a:rPr>
              <a:t>문제 인식 및 </a:t>
            </a:r>
            <a:endParaRPr lang="en-US" altLang="ko-KR" b="1" dirty="0">
              <a:solidFill>
                <a:srgbClr val="19264B"/>
              </a:solidFill>
              <a:latin typeface="+mj-lt"/>
            </a:endParaRPr>
          </a:p>
          <a:p>
            <a:pPr algn="ctr"/>
            <a:r>
              <a:rPr lang="ko-KR" altLang="en-US" b="1" dirty="0">
                <a:solidFill>
                  <a:srgbClr val="19264B"/>
                </a:solidFill>
                <a:latin typeface="+mj-lt"/>
              </a:rPr>
              <a:t>주제 선정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0F615F-2037-9C96-E314-CFDFC72B12AB}"/>
              </a:ext>
            </a:extLst>
          </p:cNvPr>
          <p:cNvCxnSpPr>
            <a:cxnSpLocks/>
          </p:cNvCxnSpPr>
          <p:nvPr/>
        </p:nvCxnSpPr>
        <p:spPr>
          <a:xfrm flipV="1">
            <a:off x="1473039" y="2427733"/>
            <a:ext cx="6585754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63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분석의 배경 및 주제 선정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F0638-925D-1830-E465-4D334770B928}"/>
              </a:ext>
            </a:extLst>
          </p:cNvPr>
          <p:cNvSpPr txBox="1"/>
          <p:nvPr/>
        </p:nvSpPr>
        <p:spPr>
          <a:xfrm>
            <a:off x="1462641" y="911855"/>
            <a:ext cx="7055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19264B"/>
                </a:solidFill>
              </a:rPr>
              <a:t>주제 </a:t>
            </a:r>
            <a:r>
              <a:rPr lang="en-US" altLang="ko-KR" sz="1800" b="1" dirty="0">
                <a:solidFill>
                  <a:srgbClr val="19264B"/>
                </a:solidFill>
              </a:rPr>
              <a:t>: “</a:t>
            </a:r>
            <a:r>
              <a:rPr lang="ko-KR" altLang="en-US" sz="1800" b="1" dirty="0">
                <a:solidFill>
                  <a:srgbClr val="19264B"/>
                </a:solidFill>
              </a:rPr>
              <a:t>서울 초등학교 생존 수영 활성화를 위한 수영장 입지 선정</a:t>
            </a:r>
            <a:r>
              <a:rPr lang="en-US" altLang="ko-KR" sz="1800" b="1" dirty="0">
                <a:solidFill>
                  <a:srgbClr val="19264B"/>
                </a:solidFill>
              </a:rPr>
              <a:t>＂</a:t>
            </a:r>
          </a:p>
          <a:p>
            <a:endParaRPr lang="en-US" altLang="ko-KR" b="1" dirty="0">
              <a:solidFill>
                <a:srgbClr val="19264B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3FBD2A-2034-5027-E873-C6FA2EFEF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59" y="1496631"/>
            <a:ext cx="6826832" cy="1348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FD08D7-6250-2FB0-38FA-34278A809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069" y="3004504"/>
            <a:ext cx="6651422" cy="642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94E7E-209F-D2FC-F516-B4D20DD64743}"/>
              </a:ext>
            </a:extLst>
          </p:cNvPr>
          <p:cNvSpPr txBox="1"/>
          <p:nvPr/>
        </p:nvSpPr>
        <p:spPr>
          <a:xfrm>
            <a:off x="1590657" y="3662200"/>
            <a:ext cx="69270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19264B"/>
                </a:solidFill>
              </a:rPr>
              <a:t>=&gt; </a:t>
            </a:r>
            <a:r>
              <a:rPr lang="ko-KR" altLang="en-US" sz="1600" b="1" dirty="0">
                <a:solidFill>
                  <a:srgbClr val="19264B"/>
                </a:solidFill>
              </a:rPr>
              <a:t>실습을 위한 </a:t>
            </a:r>
            <a:r>
              <a:rPr lang="ko-KR" altLang="en-US" sz="1600" b="1" u="sng" dirty="0">
                <a:solidFill>
                  <a:srgbClr val="19264B"/>
                </a:solidFill>
              </a:rPr>
              <a:t>수영장의 부족</a:t>
            </a:r>
            <a:r>
              <a:rPr lang="ko-KR" altLang="en-US" sz="1600" b="1" dirty="0">
                <a:solidFill>
                  <a:srgbClr val="19264B"/>
                </a:solidFill>
              </a:rPr>
              <a:t>으로 생존 수영이 제대로 이루어지지 않음</a:t>
            </a:r>
            <a:endParaRPr lang="en-US" altLang="ko-KR" sz="1600" b="1" dirty="0">
              <a:solidFill>
                <a:srgbClr val="19264B"/>
              </a:solidFill>
            </a:endParaRPr>
          </a:p>
          <a:p>
            <a:endParaRPr lang="en-US" altLang="ko-KR" sz="1600" b="1" dirty="0">
              <a:solidFill>
                <a:srgbClr val="19264B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rgbClr val="19264B"/>
                </a:solidFill>
              </a:rPr>
              <a:t>수영장 부족 </a:t>
            </a:r>
            <a:r>
              <a:rPr lang="en-US" altLang="ko-KR" sz="1600" b="1" dirty="0">
                <a:solidFill>
                  <a:srgbClr val="19264B"/>
                </a:solidFill>
              </a:rPr>
              <a:t>-&gt; 1,2</a:t>
            </a:r>
            <a:r>
              <a:rPr lang="ko-KR" altLang="en-US" sz="1600" b="1" dirty="0">
                <a:solidFill>
                  <a:srgbClr val="19264B"/>
                </a:solidFill>
              </a:rPr>
              <a:t>학년 이론</a:t>
            </a:r>
            <a:r>
              <a:rPr lang="en-US" altLang="ko-KR" sz="1600" b="1" dirty="0">
                <a:solidFill>
                  <a:srgbClr val="19264B"/>
                </a:solidFill>
              </a:rPr>
              <a:t> 3,4</a:t>
            </a:r>
            <a:r>
              <a:rPr lang="ko-KR" altLang="en-US" sz="1600" b="1" dirty="0">
                <a:solidFill>
                  <a:srgbClr val="19264B"/>
                </a:solidFill>
              </a:rPr>
              <a:t>학년만 실습</a:t>
            </a:r>
            <a:endParaRPr lang="en-US" altLang="ko-KR" sz="1600" b="1" dirty="0">
              <a:solidFill>
                <a:srgbClr val="19264B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rgbClr val="19264B"/>
                </a:solidFill>
              </a:rPr>
              <a:t>한 명의 수영강사 과부화 </a:t>
            </a:r>
            <a:r>
              <a:rPr lang="en-US" altLang="ko-KR" sz="1600" b="1" dirty="0">
                <a:solidFill>
                  <a:srgbClr val="19264B"/>
                </a:solidFill>
              </a:rPr>
              <a:t>-&gt; </a:t>
            </a:r>
            <a:r>
              <a:rPr lang="ko-KR" altLang="en-US" sz="1600" b="1" dirty="0">
                <a:solidFill>
                  <a:srgbClr val="19264B"/>
                </a:solidFill>
              </a:rPr>
              <a:t>약 </a:t>
            </a:r>
            <a:r>
              <a:rPr lang="en-US" altLang="ko-KR" sz="1600" b="1" dirty="0">
                <a:solidFill>
                  <a:srgbClr val="19264B"/>
                </a:solidFill>
              </a:rPr>
              <a:t>17</a:t>
            </a:r>
            <a:r>
              <a:rPr lang="ko-KR" altLang="en-US" sz="1600" b="1" dirty="0">
                <a:solidFill>
                  <a:srgbClr val="19264B"/>
                </a:solidFill>
              </a:rPr>
              <a:t>여명의 학생 담당 </a:t>
            </a:r>
            <a:endParaRPr lang="en-US" altLang="ko-KR" sz="1600" b="1" dirty="0">
              <a:solidFill>
                <a:srgbClr val="1926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71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활용 데이터 셋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F0638-925D-1830-E465-4D334770B928}"/>
              </a:ext>
            </a:extLst>
          </p:cNvPr>
          <p:cNvSpPr txBox="1"/>
          <p:nvPr/>
        </p:nvSpPr>
        <p:spPr>
          <a:xfrm>
            <a:off x="1462641" y="911855"/>
            <a:ext cx="434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19264B"/>
                </a:solidFill>
              </a:rPr>
              <a:t>2023 </a:t>
            </a:r>
            <a:r>
              <a:rPr lang="ko-KR" altLang="en-US" sz="1600" b="1" dirty="0">
                <a:solidFill>
                  <a:srgbClr val="19264B"/>
                </a:solidFill>
              </a:rPr>
              <a:t>국민체육진흥공단 공공데이터 경진대회</a:t>
            </a:r>
            <a:endParaRPr lang="en-US" altLang="ko-KR" sz="1600" b="1" dirty="0">
              <a:solidFill>
                <a:srgbClr val="19264B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7B3E29E-53AD-7731-AA18-2CE8197E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461884"/>
              </p:ext>
            </p:extLst>
          </p:nvPr>
        </p:nvGraphicFramePr>
        <p:xfrm>
          <a:off x="1565753" y="1316810"/>
          <a:ext cx="7152361" cy="3360320"/>
        </p:xfrm>
        <a:graphic>
          <a:graphicData uri="http://schemas.openxmlformats.org/drawingml/2006/table">
            <a:tbl>
              <a:tblPr firstRow="1" firstCol="1" bandRow="1"/>
              <a:tblGrid>
                <a:gridCol w="2506233">
                  <a:extLst>
                    <a:ext uri="{9D8B030D-6E8A-4147-A177-3AD203B41FA5}">
                      <a16:colId xmlns:a16="http://schemas.microsoft.com/office/drawing/2014/main" val="147016302"/>
                    </a:ext>
                  </a:extLst>
                </a:gridCol>
                <a:gridCol w="4646128">
                  <a:extLst>
                    <a:ext uri="{9D8B030D-6E8A-4147-A177-3AD203B41FA5}">
                      <a16:colId xmlns:a16="http://schemas.microsoft.com/office/drawing/2014/main" val="189866605"/>
                    </a:ext>
                  </a:extLst>
                </a:gridCol>
              </a:tblGrid>
              <a:tr h="336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제공 기관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데이터명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094175"/>
                  </a:ext>
                </a:extLst>
              </a:tr>
              <a:tr h="336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국민체육진흥공단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전국공공체육시설 데이터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7316"/>
                  </a:ext>
                </a:extLst>
              </a:tr>
              <a:tr h="336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국민체육진흥공단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지역별 스포츠 동호회 현황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144696"/>
                  </a:ext>
                </a:extLst>
              </a:tr>
              <a:tr h="336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서울특별시교육청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서울시 초등학교 기본정보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217132"/>
                  </a:ext>
                </a:extLst>
              </a:tr>
              <a:tr h="336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서울특별시교육청</a:t>
                      </a:r>
                      <a:r>
                        <a:rPr lang="en-US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교육부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2023</a:t>
                      </a: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년도</a:t>
                      </a:r>
                      <a:r>
                        <a:rPr 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학생교육활동에 필요한 지원시설 현황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46743"/>
                  </a:ext>
                </a:extLst>
              </a:tr>
              <a:tr h="336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서울특별시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서울시 수영장업 인허가 정보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269566"/>
                  </a:ext>
                </a:extLst>
              </a:tr>
              <a:tr h="336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서울특별시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서울시 공공체육시설 정보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267807"/>
                  </a:ext>
                </a:extLst>
              </a:tr>
              <a:tr h="336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서울특별시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서울시 응급실 위치 정보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919833"/>
                  </a:ext>
                </a:extLst>
              </a:tr>
              <a:tr h="336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서울종합방재센터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서울시 안전센터관할 위치정보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18230"/>
                  </a:ext>
                </a:extLst>
              </a:tr>
              <a:tr h="336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대검찰청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대검찰청 범죄발생지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909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96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정제 과정 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F0638-925D-1830-E465-4D334770B928}"/>
              </a:ext>
            </a:extLst>
          </p:cNvPr>
          <p:cNvSpPr txBox="1"/>
          <p:nvPr/>
        </p:nvSpPr>
        <p:spPr>
          <a:xfrm>
            <a:off x="1462641" y="911855"/>
            <a:ext cx="70926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9264B"/>
                </a:solidFill>
              </a:rPr>
              <a:t>문제점</a:t>
            </a:r>
            <a:r>
              <a:rPr lang="en-US" altLang="ko-KR" sz="1600" b="1" dirty="0">
                <a:solidFill>
                  <a:srgbClr val="19264B"/>
                </a:solidFill>
              </a:rPr>
              <a:t>: </a:t>
            </a:r>
            <a:r>
              <a:rPr lang="ko-KR" altLang="en-US" sz="1600" b="1" dirty="0">
                <a:solidFill>
                  <a:srgbClr val="19264B"/>
                </a:solidFill>
              </a:rPr>
              <a:t>서울시 내 수영장 데이터 산재</a:t>
            </a:r>
            <a:endParaRPr lang="en-US" altLang="ko-KR" sz="1600" b="1" dirty="0">
              <a:solidFill>
                <a:srgbClr val="19264B"/>
              </a:solidFill>
            </a:endParaRPr>
          </a:p>
          <a:p>
            <a:endParaRPr lang="en-US" altLang="ko-KR" sz="1600" b="1" dirty="0">
              <a:solidFill>
                <a:srgbClr val="19264B"/>
              </a:solidFill>
            </a:endParaRPr>
          </a:p>
          <a:p>
            <a:r>
              <a:rPr lang="en-US" altLang="ko-KR" sz="1600" dirty="0">
                <a:solidFill>
                  <a:srgbClr val="19264B"/>
                </a:solidFill>
              </a:rPr>
              <a:t>=&gt; </a:t>
            </a:r>
            <a:r>
              <a:rPr lang="en-US" altLang="ko-KR" sz="1600" b="1" dirty="0">
                <a:solidFill>
                  <a:srgbClr val="19264B"/>
                </a:solidFill>
              </a:rPr>
              <a:t>‘</a:t>
            </a:r>
            <a:r>
              <a:rPr lang="ko-KR" altLang="en-US" sz="1600" b="1" dirty="0">
                <a:solidFill>
                  <a:srgbClr val="19264B"/>
                </a:solidFill>
              </a:rPr>
              <a:t>서울시 공공체육시설 정보</a:t>
            </a:r>
            <a:r>
              <a:rPr lang="en-US" altLang="ko-KR" sz="1600" b="1" dirty="0">
                <a:solidFill>
                  <a:srgbClr val="19264B"/>
                </a:solidFill>
              </a:rPr>
              <a:t>’</a:t>
            </a:r>
            <a:r>
              <a:rPr lang="ko-KR" altLang="en-US" sz="1600" dirty="0">
                <a:solidFill>
                  <a:srgbClr val="19264B"/>
                </a:solidFill>
              </a:rPr>
              <a:t>를 중심으로 하단의 여러 데이터 결합하여 수영장 데이터 정리 진행</a:t>
            </a:r>
            <a:endParaRPr lang="en-US" altLang="ko-KR" dirty="0">
              <a:solidFill>
                <a:srgbClr val="19264B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B8E0D6-299E-E05D-EDBF-1945100AD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36956"/>
              </p:ext>
            </p:extLst>
          </p:nvPr>
        </p:nvGraphicFramePr>
        <p:xfrm>
          <a:off x="1550323" y="2142962"/>
          <a:ext cx="7318104" cy="1077220"/>
        </p:xfrm>
        <a:graphic>
          <a:graphicData uri="http://schemas.openxmlformats.org/drawingml/2006/table">
            <a:tbl>
              <a:tblPr firstRow="1" firstCol="1" bandRow="1"/>
              <a:tblGrid>
                <a:gridCol w="2564310">
                  <a:extLst>
                    <a:ext uri="{9D8B030D-6E8A-4147-A177-3AD203B41FA5}">
                      <a16:colId xmlns:a16="http://schemas.microsoft.com/office/drawing/2014/main" val="1878108116"/>
                    </a:ext>
                  </a:extLst>
                </a:gridCol>
                <a:gridCol w="4753794">
                  <a:extLst>
                    <a:ext uri="{9D8B030D-6E8A-4147-A177-3AD203B41FA5}">
                      <a16:colId xmlns:a16="http://schemas.microsoft.com/office/drawing/2014/main" val="1159822434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서울특별시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서울시 공공체육시설 정보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715136"/>
                  </a:ext>
                </a:extLst>
              </a:tr>
              <a:tr h="2693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서울특별시교육청</a:t>
                      </a:r>
                      <a:r>
                        <a:rPr lang="en-US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교육부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2023</a:t>
                      </a: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년도</a:t>
                      </a:r>
                      <a:r>
                        <a:rPr 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학생교육활동에 필요한 지원시설 현황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938158"/>
                  </a:ext>
                </a:extLst>
              </a:tr>
              <a:tr h="2693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서울특별시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서울시 수영장업 인허가 정보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327542"/>
                  </a:ext>
                </a:extLst>
              </a:tr>
              <a:tr h="2693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서울특별시교육청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서울시 초등학교 기본정보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882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94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정제 과정 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F0638-925D-1830-E465-4D334770B928}"/>
              </a:ext>
            </a:extLst>
          </p:cNvPr>
          <p:cNvSpPr txBox="1"/>
          <p:nvPr/>
        </p:nvSpPr>
        <p:spPr>
          <a:xfrm>
            <a:off x="1550323" y="1475527"/>
            <a:ext cx="697990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9264B"/>
                </a:solidFill>
              </a:rPr>
              <a:t>1. ‘</a:t>
            </a:r>
            <a:r>
              <a:rPr lang="ko-KR" altLang="en-US" sz="1600" dirty="0">
                <a:solidFill>
                  <a:srgbClr val="19264B"/>
                </a:solidFill>
              </a:rPr>
              <a:t>서울시 공공체육시설 정보</a:t>
            </a:r>
            <a:r>
              <a:rPr lang="en-US" altLang="ko-KR" sz="1600" dirty="0">
                <a:solidFill>
                  <a:srgbClr val="19264B"/>
                </a:solidFill>
              </a:rPr>
              <a:t>＇</a:t>
            </a:r>
            <a:r>
              <a:rPr lang="ko-KR" altLang="en-US" sz="1600" dirty="0">
                <a:solidFill>
                  <a:srgbClr val="19264B"/>
                </a:solidFill>
              </a:rPr>
              <a:t>를 기준으로 공공</a:t>
            </a:r>
            <a:r>
              <a:rPr lang="en-US" altLang="ko-KR" sz="1600" dirty="0">
                <a:solidFill>
                  <a:srgbClr val="19264B"/>
                </a:solidFill>
              </a:rPr>
              <a:t>, </a:t>
            </a:r>
            <a:r>
              <a:rPr lang="ko-KR" altLang="en-US" sz="1600" dirty="0">
                <a:solidFill>
                  <a:srgbClr val="19264B"/>
                </a:solidFill>
              </a:rPr>
              <a:t>민간</a:t>
            </a:r>
            <a:r>
              <a:rPr lang="en-US" altLang="ko-KR" sz="1600" dirty="0">
                <a:solidFill>
                  <a:srgbClr val="19264B"/>
                </a:solidFill>
              </a:rPr>
              <a:t>, </a:t>
            </a:r>
            <a:r>
              <a:rPr lang="ko-KR" altLang="en-US" sz="1600" dirty="0">
                <a:solidFill>
                  <a:srgbClr val="19264B"/>
                </a:solidFill>
              </a:rPr>
              <a:t>학교 시설 확인 </a:t>
            </a:r>
            <a:endParaRPr lang="en-US" altLang="ko-KR" sz="1600" dirty="0">
              <a:solidFill>
                <a:srgbClr val="19264B"/>
              </a:solidFill>
            </a:endParaRPr>
          </a:p>
          <a:p>
            <a:r>
              <a:rPr lang="en-US" altLang="ko-KR" sz="1600" dirty="0"/>
              <a:t>2.</a:t>
            </a:r>
            <a:r>
              <a:rPr lang="ko-KR" altLang="en-US" sz="1600" dirty="0"/>
              <a:t> 시설구분 </a:t>
            </a:r>
            <a:r>
              <a:rPr lang="en-US" altLang="ko-KR" sz="1600" dirty="0"/>
              <a:t>== ‘</a:t>
            </a:r>
            <a:r>
              <a:rPr lang="ko-KR" altLang="en-US" sz="1600" dirty="0"/>
              <a:t>학교’ 확인 후 학교 명과 </a:t>
            </a:r>
            <a:r>
              <a:rPr lang="en-US" altLang="ko-KR" sz="1600" dirty="0"/>
              <a:t>1</a:t>
            </a:r>
            <a:r>
              <a:rPr lang="ko-KR" altLang="en-US" sz="1600" dirty="0"/>
              <a:t>대 </a:t>
            </a:r>
            <a:r>
              <a:rPr lang="en-US" altLang="ko-KR" sz="1600" dirty="0"/>
              <a:t>1 </a:t>
            </a:r>
            <a:r>
              <a:rPr lang="ko-KR" altLang="en-US" sz="1600" dirty="0"/>
              <a:t>확인</a:t>
            </a:r>
          </a:p>
          <a:p>
            <a:r>
              <a:rPr lang="en-US" altLang="ko-KR" sz="1600" dirty="0"/>
              <a:t>3.</a:t>
            </a:r>
            <a:r>
              <a:rPr lang="ko-KR" altLang="en-US" sz="1600" dirty="0"/>
              <a:t> 운영여부 값 </a:t>
            </a:r>
            <a:r>
              <a:rPr lang="en-US" altLang="ko-KR" sz="1600" dirty="0" err="1"/>
              <a:t>boolean</a:t>
            </a:r>
            <a:r>
              <a:rPr lang="ko-KR" altLang="en-US" sz="1600" dirty="0"/>
              <a:t>으로 변경</a:t>
            </a:r>
          </a:p>
          <a:p>
            <a:endParaRPr lang="en-US" altLang="ko-KR" dirty="0">
              <a:solidFill>
                <a:srgbClr val="19264B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B8E0D6-299E-E05D-EDBF-1945100AD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028854"/>
              </p:ext>
            </p:extLst>
          </p:nvPr>
        </p:nvGraphicFramePr>
        <p:xfrm>
          <a:off x="1550322" y="2640974"/>
          <a:ext cx="6741907" cy="269305"/>
        </p:xfrm>
        <a:graphic>
          <a:graphicData uri="http://schemas.openxmlformats.org/drawingml/2006/table">
            <a:tbl>
              <a:tblPr firstRow="1" firstCol="1" bandRow="1"/>
              <a:tblGrid>
                <a:gridCol w="2362407">
                  <a:extLst>
                    <a:ext uri="{9D8B030D-6E8A-4147-A177-3AD203B41FA5}">
                      <a16:colId xmlns:a16="http://schemas.microsoft.com/office/drawing/2014/main" val="1878108116"/>
                    </a:ext>
                  </a:extLst>
                </a:gridCol>
                <a:gridCol w="4379500">
                  <a:extLst>
                    <a:ext uri="{9D8B030D-6E8A-4147-A177-3AD203B41FA5}">
                      <a16:colId xmlns:a16="http://schemas.microsoft.com/office/drawing/2014/main" val="1159822434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서울특별시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서울시 수영장업 인허가 정보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32754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9CA9D5-2898-E51F-93D3-A545EBCAE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507671"/>
              </p:ext>
            </p:extLst>
          </p:nvPr>
        </p:nvGraphicFramePr>
        <p:xfrm>
          <a:off x="1550322" y="952562"/>
          <a:ext cx="6741907" cy="269305"/>
        </p:xfrm>
        <a:graphic>
          <a:graphicData uri="http://schemas.openxmlformats.org/drawingml/2006/table">
            <a:tbl>
              <a:tblPr firstRow="1" firstCol="1" bandRow="1"/>
              <a:tblGrid>
                <a:gridCol w="2362407">
                  <a:extLst>
                    <a:ext uri="{9D8B030D-6E8A-4147-A177-3AD203B41FA5}">
                      <a16:colId xmlns:a16="http://schemas.microsoft.com/office/drawing/2014/main" val="1719167130"/>
                    </a:ext>
                  </a:extLst>
                </a:gridCol>
                <a:gridCol w="4379500">
                  <a:extLst>
                    <a:ext uri="{9D8B030D-6E8A-4147-A177-3AD203B41FA5}">
                      <a16:colId xmlns:a16="http://schemas.microsoft.com/office/drawing/2014/main" val="835667524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서울특별시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서울시 공공체육시설 정보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9602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32D47A-C379-DDF9-DB42-CE6CABEF0514}"/>
              </a:ext>
            </a:extLst>
          </p:cNvPr>
          <p:cNvSpPr txBox="1"/>
          <p:nvPr/>
        </p:nvSpPr>
        <p:spPr>
          <a:xfrm>
            <a:off x="1550323" y="3156244"/>
            <a:ext cx="67419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600" dirty="0">
                <a:solidFill>
                  <a:srgbClr val="19264B"/>
                </a:solidFill>
              </a:rPr>
              <a:t>필요 컬럼만 추출</a:t>
            </a:r>
          </a:p>
          <a:p>
            <a:pPr>
              <a:buFont typeface="+mj-lt"/>
              <a:buAutoNum type="arabicPeriod"/>
            </a:pPr>
            <a:r>
              <a:rPr lang="ko-KR" altLang="en-US" sz="1600" dirty="0">
                <a:solidFill>
                  <a:srgbClr val="19264B"/>
                </a:solidFill>
              </a:rPr>
              <a:t>자치구 형태로 구분</a:t>
            </a:r>
          </a:p>
          <a:p>
            <a:pPr>
              <a:buFont typeface="+mj-lt"/>
              <a:buAutoNum type="arabicPeriod"/>
            </a:pPr>
            <a:r>
              <a:rPr lang="ko-KR" altLang="en-US" sz="1600" dirty="0">
                <a:solidFill>
                  <a:srgbClr val="19264B"/>
                </a:solidFill>
              </a:rPr>
              <a:t>상태영업상태명 말소</a:t>
            </a:r>
            <a:r>
              <a:rPr lang="en-US" altLang="ko-KR" sz="1600" dirty="0">
                <a:solidFill>
                  <a:srgbClr val="19264B"/>
                </a:solidFill>
              </a:rPr>
              <a:t>, </a:t>
            </a:r>
            <a:r>
              <a:rPr lang="ko-KR" altLang="en-US" sz="1600" dirty="0">
                <a:solidFill>
                  <a:srgbClr val="19264B"/>
                </a:solidFill>
              </a:rPr>
              <a:t>휴업</a:t>
            </a:r>
            <a:r>
              <a:rPr lang="en-US" altLang="ko-KR" sz="1600" dirty="0">
                <a:solidFill>
                  <a:srgbClr val="19264B"/>
                </a:solidFill>
              </a:rPr>
              <a:t>, </a:t>
            </a:r>
            <a:r>
              <a:rPr lang="ko-KR" altLang="en-US" sz="1600" dirty="0">
                <a:solidFill>
                  <a:srgbClr val="19264B"/>
                </a:solidFill>
              </a:rPr>
              <a:t> 폐업인 것 삭제</a:t>
            </a:r>
          </a:p>
          <a:p>
            <a:pPr>
              <a:buFont typeface="+mj-lt"/>
              <a:buAutoNum type="arabicPeriod"/>
            </a:pPr>
            <a:r>
              <a:rPr lang="ko-KR" altLang="en-US" sz="1600" dirty="0">
                <a:solidFill>
                  <a:srgbClr val="19264B"/>
                </a:solidFill>
              </a:rPr>
              <a:t>데이터 갱신일자 확인 </a:t>
            </a:r>
            <a:endParaRPr lang="en-US" altLang="ko-KR" sz="1600" dirty="0">
              <a:solidFill>
                <a:srgbClr val="19264B"/>
              </a:solidFill>
            </a:endParaRPr>
          </a:p>
          <a:p>
            <a:r>
              <a:rPr lang="en-US" altLang="ko-KR" sz="1600" dirty="0">
                <a:solidFill>
                  <a:srgbClr val="19264B"/>
                </a:solidFill>
              </a:rPr>
              <a:t>- </a:t>
            </a:r>
            <a:r>
              <a:rPr lang="ko-KR" altLang="en-US" sz="1600" dirty="0">
                <a:solidFill>
                  <a:srgbClr val="19264B"/>
                </a:solidFill>
              </a:rPr>
              <a:t>코로나 </a:t>
            </a:r>
            <a:r>
              <a:rPr lang="en-US" altLang="ko-KR" sz="1600" dirty="0">
                <a:solidFill>
                  <a:srgbClr val="19264B"/>
                </a:solidFill>
              </a:rPr>
              <a:t>19</a:t>
            </a:r>
            <a:r>
              <a:rPr lang="ko-KR" altLang="en-US" sz="1600" dirty="0">
                <a:solidFill>
                  <a:srgbClr val="19264B"/>
                </a:solidFill>
              </a:rPr>
              <a:t>의 영향으로 </a:t>
            </a:r>
            <a:r>
              <a:rPr lang="en-US" altLang="ko-KR" sz="1600" dirty="0">
                <a:solidFill>
                  <a:srgbClr val="19264B"/>
                </a:solidFill>
              </a:rPr>
              <a:t>3</a:t>
            </a:r>
            <a:r>
              <a:rPr lang="ko-KR" altLang="en-US" sz="1600" dirty="0">
                <a:solidFill>
                  <a:srgbClr val="19264B"/>
                </a:solidFill>
              </a:rPr>
              <a:t>년보다 이전의 데이터는 활용</a:t>
            </a:r>
            <a:r>
              <a:rPr lang="en-US" altLang="ko-KR" sz="1600" dirty="0">
                <a:solidFill>
                  <a:srgbClr val="19264B"/>
                </a:solidFill>
              </a:rPr>
              <a:t>x</a:t>
            </a:r>
            <a:endParaRPr lang="ko-KR" altLang="en-US" sz="1600" dirty="0">
              <a:solidFill>
                <a:srgbClr val="19264B"/>
              </a:solidFill>
            </a:endParaRPr>
          </a:p>
          <a:p>
            <a:r>
              <a:rPr lang="en-US" altLang="ko-KR" sz="1600" dirty="0">
                <a:solidFill>
                  <a:srgbClr val="19264B"/>
                </a:solidFill>
              </a:rPr>
              <a:t>5. </a:t>
            </a:r>
            <a:r>
              <a:rPr lang="ko-KR" altLang="en-US" sz="1600" dirty="0">
                <a:solidFill>
                  <a:srgbClr val="19264B"/>
                </a:solidFill>
              </a:rPr>
              <a:t>컬럼 이름 통합 진행</a:t>
            </a:r>
          </a:p>
        </p:txBody>
      </p:sp>
    </p:spTree>
    <p:extLst>
      <p:ext uri="{BB962C8B-B14F-4D97-AF65-F5344CB8AC3E}">
        <p14:creationId xmlns:p14="http://schemas.microsoft.com/office/powerpoint/2010/main" val="247134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정제 과정 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C87E45-7BD7-4E2A-13DE-1D363FD5CD26}"/>
              </a:ext>
            </a:extLst>
          </p:cNvPr>
          <p:cNvSpPr txBox="1"/>
          <p:nvPr/>
        </p:nvSpPr>
        <p:spPr>
          <a:xfrm>
            <a:off x="1527972" y="1858839"/>
            <a:ext cx="697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9264B"/>
                </a:solidFill>
              </a:rPr>
              <a:t>초등학교와 그 외 학교 구분</a:t>
            </a:r>
            <a:r>
              <a:rPr lang="en-US" altLang="ko-KR" dirty="0">
                <a:solidFill>
                  <a:srgbClr val="19264B"/>
                </a:solidFill>
              </a:rPr>
              <a:t>. </a:t>
            </a:r>
          </a:p>
          <a:p>
            <a:r>
              <a:rPr lang="ko-KR" altLang="en-US" dirty="0">
                <a:solidFill>
                  <a:srgbClr val="19264B"/>
                </a:solidFill>
              </a:rPr>
              <a:t>초등학교 내부에 있는 시설 구분 위한 컬럼 생성 </a:t>
            </a:r>
            <a:r>
              <a:rPr lang="en-US" altLang="ko-KR" dirty="0">
                <a:solidFill>
                  <a:srgbClr val="19264B"/>
                </a:solidFill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827E058-F14C-8909-CA9A-81201080F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436418"/>
              </p:ext>
            </p:extLst>
          </p:nvPr>
        </p:nvGraphicFramePr>
        <p:xfrm>
          <a:off x="1408975" y="1000598"/>
          <a:ext cx="7562150" cy="538610"/>
        </p:xfrm>
        <a:graphic>
          <a:graphicData uri="http://schemas.openxmlformats.org/drawingml/2006/table">
            <a:tbl>
              <a:tblPr firstRow="1" firstCol="1" bandRow="1"/>
              <a:tblGrid>
                <a:gridCol w="2615985">
                  <a:extLst>
                    <a:ext uri="{9D8B030D-6E8A-4147-A177-3AD203B41FA5}">
                      <a16:colId xmlns:a16="http://schemas.microsoft.com/office/drawing/2014/main" val="1878108116"/>
                    </a:ext>
                  </a:extLst>
                </a:gridCol>
                <a:gridCol w="4946165">
                  <a:extLst>
                    <a:ext uri="{9D8B030D-6E8A-4147-A177-3AD203B41FA5}">
                      <a16:colId xmlns:a16="http://schemas.microsoft.com/office/drawing/2014/main" val="1159822434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서울특별시교육청</a:t>
                      </a:r>
                      <a:r>
                        <a:rPr 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교육부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2023</a:t>
                      </a: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년도</a:t>
                      </a:r>
                      <a:r>
                        <a:rPr 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학생교육활동에 필요한 지원시설 현황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938158"/>
                  </a:ext>
                </a:extLst>
              </a:tr>
              <a:tr h="2693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서울특별시교육청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서울시 초등학교 기본정보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88267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9C1EC4B-2A3A-85D1-B085-BCE41C6C4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24"/>
          <a:stretch/>
        </p:blipFill>
        <p:spPr>
          <a:xfrm>
            <a:off x="1599462" y="2745757"/>
            <a:ext cx="6979902" cy="22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917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1150</Words>
  <Application>Microsoft Office PowerPoint</Application>
  <PresentationFormat>화면 슬라이드 쇼(16:9)</PresentationFormat>
  <Paragraphs>283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NanumGothic ExtraBold</vt:lpstr>
      <vt:lpstr>맑은 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남궁규민</dc:creator>
  <cp:lastModifiedBy>조민서</cp:lastModifiedBy>
  <cp:revision>15</cp:revision>
  <dcterms:modified xsi:type="dcterms:W3CDTF">2023-11-28T06:32:24Z</dcterms:modified>
</cp:coreProperties>
</file>